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Garet" charset="1" panose="00000000000000000000"/>
      <p:regular r:id="rId11"/>
    </p:embeddedFont>
    <p:embeddedFont>
      <p:font typeface="Garet Bold" charset="1" panose="00000000000000000000"/>
      <p:regular r:id="rId12"/>
    </p:embeddedFont>
    <p:embeddedFont>
      <p:font typeface="Garet Italics" charset="1" panose="00000000000000000000"/>
      <p:regular r:id="rId13"/>
    </p:embeddedFont>
    <p:embeddedFont>
      <p:font typeface="Garet Bold Italics" charset="1" panose="00000000000000000000"/>
      <p:regular r:id="rId14"/>
    </p:embeddedFont>
    <p:embeddedFont>
      <p:font typeface="Garet Light" charset="1" panose="00000000000000000000"/>
      <p:regular r:id="rId15"/>
    </p:embeddedFont>
    <p:embeddedFont>
      <p:font typeface="Garet Ultra-Bold" charset="1" panose="00000000000000000000"/>
      <p:regular r:id="rId16"/>
    </p:embeddedFont>
    <p:embeddedFont>
      <p:font typeface="Garet Ultra-Bold Italics" charset="1" panose="00000000000000000000"/>
      <p:regular r:id="rId17"/>
    </p:embeddedFont>
    <p:embeddedFont>
      <p:font typeface="Garet Heavy" charset="1" panose="00000000000000000000"/>
      <p:regular r:id="rId18"/>
    </p:embeddedFont>
    <p:embeddedFont>
      <p:font typeface="Garet Heavy Italics" charset="1" panose="00000000000000000000"/>
      <p:regular r:id="rId19"/>
    </p:embeddedFont>
    <p:embeddedFont>
      <p:font typeface="Clear Sans" charset="1" panose="020B0503030202020304"/>
      <p:regular r:id="rId20"/>
    </p:embeddedFont>
    <p:embeddedFont>
      <p:font typeface="Clear Sans Bold" charset="1" panose="020B0803030202020304"/>
      <p:regular r:id="rId21"/>
    </p:embeddedFont>
    <p:embeddedFont>
      <p:font typeface="Clear Sans Italics" charset="1" panose="020B0503030202090304"/>
      <p:regular r:id="rId22"/>
    </p:embeddedFont>
    <p:embeddedFont>
      <p:font typeface="Clear Sans Bold Italics" charset="1" panose="020B0803030202090304"/>
      <p:regular r:id="rId23"/>
    </p:embeddedFont>
    <p:embeddedFont>
      <p:font typeface="Clear Sans Thin" charset="1" panose="020B0203030202020304"/>
      <p:regular r:id="rId24"/>
    </p:embeddedFont>
    <p:embeddedFont>
      <p:font typeface="Clear Sans Light" charset="1" panose="020B0303030202020304"/>
      <p:regular r:id="rId25"/>
    </p:embeddedFont>
    <p:embeddedFont>
      <p:font typeface="Clear Sans Medium" charset="1" panose="020B0603030202020304"/>
      <p:regular r:id="rId26"/>
    </p:embeddedFont>
    <p:embeddedFont>
      <p:font typeface="Clear Sans Medium Italics" charset="1" panose="020B06030302020903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495835" cy="10287000"/>
            <a:chOff x="0" y="0"/>
            <a:chExt cx="11327781" cy="13716000"/>
          </a:xfrm>
        </p:grpSpPr>
        <p:pic>
          <p:nvPicPr>
            <p:cNvPr name="Picture 3" id="3"/>
            <p:cNvPicPr>
              <a:picLocks noChangeAspect="true"/>
            </p:cNvPicPr>
            <p:nvPr/>
          </p:nvPicPr>
          <p:blipFill>
            <a:blip r:embed="rId2"/>
            <a:srcRect l="12242" t="0" r="46704" b="0"/>
            <a:stretch>
              <a:fillRect/>
            </a:stretch>
          </p:blipFill>
          <p:spPr>
            <a:xfrm flipH="false" flipV="false">
              <a:off x="0" y="0"/>
              <a:ext cx="11327781" cy="13716000"/>
            </a:xfrm>
            <a:prstGeom prst="rect">
              <a:avLst/>
            </a:prstGeom>
          </p:spPr>
        </p:pic>
      </p:grpSp>
      <p:grpSp>
        <p:nvGrpSpPr>
          <p:cNvPr name="Group 4" id="4"/>
          <p:cNvGrpSpPr/>
          <p:nvPr/>
        </p:nvGrpSpPr>
        <p:grpSpPr>
          <a:xfrm rot="0">
            <a:off x="10041303" y="1028700"/>
            <a:ext cx="3909677" cy="689712"/>
            <a:chOff x="0" y="0"/>
            <a:chExt cx="5212903" cy="919616"/>
          </a:xfrm>
        </p:grpSpPr>
        <p:sp>
          <p:nvSpPr>
            <p:cNvPr name="TextBox 5" id="5"/>
            <p:cNvSpPr txBox="true"/>
            <p:nvPr/>
          </p:nvSpPr>
          <p:spPr>
            <a:xfrm rot="0">
              <a:off x="1435133" y="128577"/>
              <a:ext cx="3777770" cy="419064"/>
            </a:xfrm>
            <a:prstGeom prst="rect">
              <a:avLst/>
            </a:prstGeom>
          </p:spPr>
          <p:txBody>
            <a:bodyPr anchor="t" rtlCol="false" tIns="0" lIns="0" bIns="0" rIns="0">
              <a:spAutoFit/>
            </a:bodyPr>
            <a:lstStyle/>
            <a:p>
              <a:pPr>
                <a:lnSpc>
                  <a:spcPts val="2626"/>
                </a:lnSpc>
              </a:pPr>
              <a:r>
                <a:rPr lang="en-US" sz="1876">
                  <a:solidFill>
                    <a:srgbClr val="000000"/>
                  </a:solidFill>
                  <a:latin typeface="Hammersmith One Bold"/>
                </a:rPr>
                <a:t>Applis en développement</a:t>
              </a:r>
            </a:p>
          </p:txBody>
        </p:sp>
        <p:sp>
          <p:nvSpPr>
            <p:cNvPr name="Freeform 6" id="6"/>
            <p:cNvSpPr/>
            <p:nvPr/>
          </p:nvSpPr>
          <p:spPr>
            <a:xfrm flipH="false" flipV="false" rot="5400000">
              <a:off x="8515" y="-8515"/>
              <a:ext cx="919616" cy="936646"/>
            </a:xfrm>
            <a:custGeom>
              <a:avLst/>
              <a:gdLst/>
              <a:ahLst/>
              <a:cxnLst/>
              <a:rect r="r" b="b" t="t" l="l"/>
              <a:pathLst>
                <a:path h="936646" w="919616">
                  <a:moveTo>
                    <a:pt x="0" y="0"/>
                  </a:moveTo>
                  <a:lnTo>
                    <a:pt x="919616" y="0"/>
                  </a:lnTo>
                  <a:lnTo>
                    <a:pt x="919616" y="936646"/>
                  </a:lnTo>
                  <a:lnTo>
                    <a:pt x="0" y="936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7" id="7"/>
          <p:cNvSpPr txBox="true"/>
          <p:nvPr/>
        </p:nvSpPr>
        <p:spPr>
          <a:xfrm rot="0">
            <a:off x="10041303" y="8924925"/>
            <a:ext cx="5341470" cy="333375"/>
          </a:xfrm>
          <a:prstGeom prst="rect">
            <a:avLst/>
          </a:prstGeom>
        </p:spPr>
        <p:txBody>
          <a:bodyPr anchor="t" rtlCol="false" tIns="0" lIns="0" bIns="0" rIns="0">
            <a:spAutoFit/>
          </a:bodyPr>
          <a:lstStyle/>
          <a:p>
            <a:pPr>
              <a:lnSpc>
                <a:spcPts val="2640"/>
              </a:lnSpc>
              <a:spcBef>
                <a:spcPct val="0"/>
              </a:spcBef>
            </a:pPr>
            <a:r>
              <a:rPr lang="en-US" sz="2200">
                <a:solidFill>
                  <a:srgbClr val="000000"/>
                </a:solidFill>
                <a:latin typeface="Clear Sans"/>
              </a:rPr>
              <a:t>Présenté par : </a:t>
            </a:r>
            <a:r>
              <a:rPr lang="en-US" sz="2200">
                <a:solidFill>
                  <a:srgbClr val="000000"/>
                </a:solidFill>
                <a:latin typeface="Clear Sans Bold"/>
              </a:rPr>
              <a:t>Tchèssi PRE</a:t>
            </a:r>
          </a:p>
        </p:txBody>
      </p:sp>
      <p:grpSp>
        <p:nvGrpSpPr>
          <p:cNvPr name="Group 8" id="8"/>
          <p:cNvGrpSpPr/>
          <p:nvPr/>
        </p:nvGrpSpPr>
        <p:grpSpPr>
          <a:xfrm rot="0">
            <a:off x="10041303" y="2403975"/>
            <a:ext cx="6389418" cy="5479051"/>
            <a:chOff x="0" y="0"/>
            <a:chExt cx="8519224" cy="7305401"/>
          </a:xfrm>
        </p:grpSpPr>
        <p:sp>
          <p:nvSpPr>
            <p:cNvPr name="TextBox 9" id="9"/>
            <p:cNvSpPr txBox="true"/>
            <p:nvPr/>
          </p:nvSpPr>
          <p:spPr>
            <a:xfrm rot="0">
              <a:off x="0" y="133350"/>
              <a:ext cx="8519224" cy="4479290"/>
            </a:xfrm>
            <a:prstGeom prst="rect">
              <a:avLst/>
            </a:prstGeom>
          </p:spPr>
          <p:txBody>
            <a:bodyPr anchor="t" rtlCol="false" tIns="0" lIns="0" bIns="0" rIns="0">
              <a:spAutoFit/>
            </a:bodyPr>
            <a:lstStyle/>
            <a:p>
              <a:pPr>
                <a:lnSpc>
                  <a:spcPts val="12960"/>
                </a:lnSpc>
              </a:pPr>
              <a:r>
                <a:rPr lang="en-US" sz="12000" spc="-120">
                  <a:solidFill>
                    <a:srgbClr val="000000"/>
                  </a:solidFill>
                  <a:latin typeface="Hammersmith One Bold"/>
                </a:rPr>
                <a:t>Méthode </a:t>
              </a:r>
            </a:p>
            <a:p>
              <a:pPr marL="0" indent="0" lvl="0">
                <a:lnSpc>
                  <a:spcPts val="12960"/>
                </a:lnSpc>
                <a:spcBef>
                  <a:spcPct val="0"/>
                </a:spcBef>
              </a:pPr>
              <a:r>
                <a:rPr lang="en-US" sz="12000" spc="-120">
                  <a:solidFill>
                    <a:srgbClr val="000000"/>
                  </a:solidFill>
                  <a:latin typeface="Hammersmith One Bold"/>
                </a:rPr>
                <a:t>Waterfall</a:t>
              </a:r>
            </a:p>
          </p:txBody>
        </p:sp>
        <p:sp>
          <p:nvSpPr>
            <p:cNvPr name="Freeform 10" id="10"/>
            <p:cNvSpPr/>
            <p:nvPr/>
          </p:nvSpPr>
          <p:spPr>
            <a:xfrm flipH="false" flipV="false" rot="0">
              <a:off x="0" y="4739640"/>
              <a:ext cx="7609644" cy="562379"/>
            </a:xfrm>
            <a:custGeom>
              <a:avLst/>
              <a:gdLst/>
              <a:ahLst/>
              <a:cxnLst/>
              <a:rect r="r" b="b" t="t" l="l"/>
              <a:pathLst>
                <a:path h="562379" w="7609644">
                  <a:moveTo>
                    <a:pt x="0" y="0"/>
                  </a:moveTo>
                  <a:lnTo>
                    <a:pt x="7609644" y="0"/>
                  </a:lnTo>
                  <a:lnTo>
                    <a:pt x="7609644" y="562379"/>
                  </a:lnTo>
                  <a:lnTo>
                    <a:pt x="0" y="562379"/>
                  </a:lnTo>
                  <a:lnTo>
                    <a:pt x="0" y="0"/>
                  </a:lnTo>
                  <a:close/>
                </a:path>
              </a:pathLst>
            </a:custGeom>
            <a:blipFill>
              <a:blip r:embed="rId5">
                <a:extLst>
                  <a:ext uri="{96DAC541-7B7A-43D3-8B79-37D633B846F1}">
                    <asvg:svgBlip xmlns:asvg="http://schemas.microsoft.com/office/drawing/2016/SVG/main" r:embed="rId6"/>
                  </a:ext>
                </a:extLst>
              </a:blip>
              <a:stretch>
                <a:fillRect l="-171" t="-308623" r="-7088" b="-1042730"/>
              </a:stretch>
            </a:blipFill>
          </p:spPr>
        </p:sp>
        <p:sp>
          <p:nvSpPr>
            <p:cNvPr name="TextBox 11" id="11"/>
            <p:cNvSpPr txBox="true"/>
            <p:nvPr/>
          </p:nvSpPr>
          <p:spPr>
            <a:xfrm rot="0">
              <a:off x="0" y="5860140"/>
              <a:ext cx="8519224" cy="1447377"/>
            </a:xfrm>
            <a:prstGeom prst="rect">
              <a:avLst/>
            </a:prstGeom>
          </p:spPr>
          <p:txBody>
            <a:bodyPr anchor="t" rtlCol="false" tIns="0" lIns="0" bIns="0" rIns="0">
              <a:spAutoFit/>
            </a:bodyPr>
            <a:lstStyle/>
            <a:p>
              <a:pPr>
                <a:lnSpc>
                  <a:spcPts val="4479"/>
                </a:lnSpc>
              </a:pPr>
              <a:r>
                <a:rPr lang="en-US" sz="3199">
                  <a:solidFill>
                    <a:srgbClr val="000000"/>
                  </a:solidFill>
                  <a:latin typeface="Clear Sans"/>
                </a:rPr>
                <a:t>Pour garantir la qualité d'un projet dans les meilleurs délais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26831" y="0"/>
            <a:ext cx="19910205" cy="9616284"/>
          </a:xfrm>
          <a:prstGeom prst="line">
            <a:avLst/>
          </a:prstGeom>
          <a:ln cap="flat" w="28575">
            <a:solidFill>
              <a:srgbClr val="003DCC"/>
            </a:solidFill>
            <a:prstDash val="sysDash"/>
            <a:headEnd type="none" len="sm" w="sm"/>
            <a:tailEnd type="none" len="sm" w="sm"/>
          </a:ln>
        </p:spPr>
      </p:sp>
      <p:grpSp>
        <p:nvGrpSpPr>
          <p:cNvPr name="Group 3" id="3"/>
          <p:cNvGrpSpPr/>
          <p:nvPr/>
        </p:nvGrpSpPr>
        <p:grpSpPr>
          <a:xfrm rot="0">
            <a:off x="739477" y="218182"/>
            <a:ext cx="1556451" cy="155645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3DCC"/>
              </a:solidFill>
              <a:prstDash val="dash"/>
              <a:miter/>
            </a:ln>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6" id="6"/>
          <p:cNvGrpSpPr/>
          <p:nvPr/>
        </p:nvGrpSpPr>
        <p:grpSpPr>
          <a:xfrm rot="0">
            <a:off x="3649837" y="1752843"/>
            <a:ext cx="1556451" cy="15564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3DCC"/>
              </a:solidFill>
              <a:prstDash val="dash"/>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9" id="9"/>
          <p:cNvGrpSpPr/>
          <p:nvPr/>
        </p:nvGrpSpPr>
        <p:grpSpPr>
          <a:xfrm rot="0">
            <a:off x="6505263" y="3084783"/>
            <a:ext cx="1556451" cy="15564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3DCC"/>
              </a:solidFill>
              <a:prstDash val="dash"/>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12" id="12"/>
          <p:cNvGrpSpPr/>
          <p:nvPr/>
        </p:nvGrpSpPr>
        <p:grpSpPr>
          <a:xfrm rot="0">
            <a:off x="9547388" y="4514398"/>
            <a:ext cx="1556451" cy="15564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3DCC"/>
              </a:solidFill>
              <a:prstDash val="dash"/>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15" id="15"/>
          <p:cNvGrpSpPr/>
          <p:nvPr/>
        </p:nvGrpSpPr>
        <p:grpSpPr>
          <a:xfrm rot="0">
            <a:off x="12357906" y="5812568"/>
            <a:ext cx="1556451" cy="15564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3DCC"/>
              </a:solidFill>
              <a:prstDash val="dash"/>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sp>
        <p:nvSpPr>
          <p:cNvPr name="TextBox 18" id="18"/>
          <p:cNvSpPr txBox="true"/>
          <p:nvPr/>
        </p:nvSpPr>
        <p:spPr>
          <a:xfrm rot="0">
            <a:off x="10934249" y="1388373"/>
            <a:ext cx="5671495" cy="613410"/>
          </a:xfrm>
          <a:prstGeom prst="rect">
            <a:avLst/>
          </a:prstGeom>
        </p:spPr>
        <p:txBody>
          <a:bodyPr anchor="t" rtlCol="false" tIns="0" lIns="0" bIns="0" rIns="0">
            <a:spAutoFit/>
          </a:bodyPr>
          <a:lstStyle/>
          <a:p>
            <a:pPr algn="ctr">
              <a:lnSpc>
                <a:spcPts val="4919"/>
              </a:lnSpc>
            </a:pPr>
            <a:r>
              <a:rPr lang="en-US" sz="3999">
                <a:solidFill>
                  <a:srgbClr val="003DCC"/>
                </a:solidFill>
                <a:latin typeface="Garet"/>
              </a:rPr>
              <a:t>LES SIX PHASES DE LA</a:t>
            </a:r>
          </a:p>
        </p:txBody>
      </p:sp>
      <p:sp>
        <p:nvSpPr>
          <p:cNvPr name="TextBox 19" id="19"/>
          <p:cNvSpPr txBox="true"/>
          <p:nvPr/>
        </p:nvSpPr>
        <p:spPr>
          <a:xfrm rot="0">
            <a:off x="11575485" y="2083899"/>
            <a:ext cx="4807725" cy="1553711"/>
          </a:xfrm>
          <a:prstGeom prst="rect">
            <a:avLst/>
          </a:prstGeom>
        </p:spPr>
        <p:txBody>
          <a:bodyPr anchor="t" rtlCol="false" tIns="0" lIns="0" bIns="0" rIns="0">
            <a:spAutoFit/>
          </a:bodyPr>
          <a:lstStyle/>
          <a:p>
            <a:pPr algn="ctr">
              <a:lnSpc>
                <a:spcPts val="6140"/>
              </a:lnSpc>
            </a:pPr>
            <a:r>
              <a:rPr lang="en-US" sz="4992">
                <a:solidFill>
                  <a:srgbClr val="003DCC"/>
                </a:solidFill>
                <a:latin typeface="Garet Bold"/>
              </a:rPr>
              <a:t>METHODE WATERFALL</a:t>
            </a:r>
          </a:p>
        </p:txBody>
      </p:sp>
      <p:grpSp>
        <p:nvGrpSpPr>
          <p:cNvPr name="Group 20" id="20"/>
          <p:cNvGrpSpPr/>
          <p:nvPr/>
        </p:nvGrpSpPr>
        <p:grpSpPr>
          <a:xfrm rot="0">
            <a:off x="185355" y="2234206"/>
            <a:ext cx="2664695" cy="593724"/>
            <a:chOff x="0" y="0"/>
            <a:chExt cx="1004803" cy="223882"/>
          </a:xfrm>
        </p:grpSpPr>
        <p:sp>
          <p:nvSpPr>
            <p:cNvPr name="Freeform 21" id="21"/>
            <p:cNvSpPr/>
            <p:nvPr/>
          </p:nvSpPr>
          <p:spPr>
            <a:xfrm flipH="false" flipV="false" rot="0">
              <a:off x="0" y="0"/>
              <a:ext cx="1004803" cy="223882"/>
            </a:xfrm>
            <a:custGeom>
              <a:avLst/>
              <a:gdLst/>
              <a:ahLst/>
              <a:cxnLst/>
              <a:rect r="r" b="b" t="t" l="l"/>
              <a:pathLst>
                <a:path h="223882" w="1004803">
                  <a:moveTo>
                    <a:pt x="111941" y="0"/>
                  </a:moveTo>
                  <a:lnTo>
                    <a:pt x="892862" y="0"/>
                  </a:lnTo>
                  <a:cubicBezTo>
                    <a:pt x="922551" y="0"/>
                    <a:pt x="951024" y="11794"/>
                    <a:pt x="972017" y="32787"/>
                  </a:cubicBezTo>
                  <a:cubicBezTo>
                    <a:pt x="993009" y="53780"/>
                    <a:pt x="1004803" y="82252"/>
                    <a:pt x="1004803" y="111941"/>
                  </a:cubicBezTo>
                  <a:lnTo>
                    <a:pt x="1004803" y="111941"/>
                  </a:lnTo>
                  <a:cubicBezTo>
                    <a:pt x="1004803" y="173764"/>
                    <a:pt x="954686" y="223882"/>
                    <a:pt x="892862" y="223882"/>
                  </a:cubicBezTo>
                  <a:lnTo>
                    <a:pt x="111941" y="223882"/>
                  </a:lnTo>
                  <a:cubicBezTo>
                    <a:pt x="50118" y="223882"/>
                    <a:pt x="0" y="173764"/>
                    <a:pt x="0" y="111941"/>
                  </a:cubicBezTo>
                  <a:lnTo>
                    <a:pt x="0" y="111941"/>
                  </a:lnTo>
                  <a:cubicBezTo>
                    <a:pt x="0" y="50118"/>
                    <a:pt x="50118" y="0"/>
                    <a:pt x="111941" y="0"/>
                  </a:cubicBezTo>
                  <a:close/>
                </a:path>
              </a:pathLst>
            </a:custGeom>
            <a:solidFill>
              <a:srgbClr val="003DCC"/>
            </a:solidFill>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3499"/>
                </a:lnSpc>
              </a:pPr>
              <a:r>
                <a:rPr lang="en-US" sz="2499">
                  <a:solidFill>
                    <a:srgbClr val="FFFFFF"/>
                  </a:solidFill>
                  <a:latin typeface="Garet Bold"/>
                </a:rPr>
                <a:t>EXIGENCES</a:t>
              </a:r>
            </a:p>
          </p:txBody>
        </p:sp>
      </p:grpSp>
      <p:grpSp>
        <p:nvGrpSpPr>
          <p:cNvPr name="Group 23" id="23"/>
          <p:cNvGrpSpPr/>
          <p:nvPr/>
        </p:nvGrpSpPr>
        <p:grpSpPr>
          <a:xfrm rot="0">
            <a:off x="3095715" y="3686759"/>
            <a:ext cx="2664695" cy="593724"/>
            <a:chOff x="0" y="0"/>
            <a:chExt cx="1004803" cy="223882"/>
          </a:xfrm>
        </p:grpSpPr>
        <p:sp>
          <p:nvSpPr>
            <p:cNvPr name="Freeform 24" id="24"/>
            <p:cNvSpPr/>
            <p:nvPr/>
          </p:nvSpPr>
          <p:spPr>
            <a:xfrm flipH="false" flipV="false" rot="0">
              <a:off x="0" y="0"/>
              <a:ext cx="1004803" cy="223882"/>
            </a:xfrm>
            <a:custGeom>
              <a:avLst/>
              <a:gdLst/>
              <a:ahLst/>
              <a:cxnLst/>
              <a:rect r="r" b="b" t="t" l="l"/>
              <a:pathLst>
                <a:path h="223882" w="1004803">
                  <a:moveTo>
                    <a:pt x="111941" y="0"/>
                  </a:moveTo>
                  <a:lnTo>
                    <a:pt x="892862" y="0"/>
                  </a:lnTo>
                  <a:cubicBezTo>
                    <a:pt x="922551" y="0"/>
                    <a:pt x="951024" y="11794"/>
                    <a:pt x="972017" y="32787"/>
                  </a:cubicBezTo>
                  <a:cubicBezTo>
                    <a:pt x="993009" y="53780"/>
                    <a:pt x="1004803" y="82252"/>
                    <a:pt x="1004803" y="111941"/>
                  </a:cubicBezTo>
                  <a:lnTo>
                    <a:pt x="1004803" y="111941"/>
                  </a:lnTo>
                  <a:cubicBezTo>
                    <a:pt x="1004803" y="173764"/>
                    <a:pt x="954686" y="223882"/>
                    <a:pt x="892862" y="223882"/>
                  </a:cubicBezTo>
                  <a:lnTo>
                    <a:pt x="111941" y="223882"/>
                  </a:lnTo>
                  <a:cubicBezTo>
                    <a:pt x="50118" y="223882"/>
                    <a:pt x="0" y="173764"/>
                    <a:pt x="0" y="111941"/>
                  </a:cubicBezTo>
                  <a:lnTo>
                    <a:pt x="0" y="111941"/>
                  </a:lnTo>
                  <a:cubicBezTo>
                    <a:pt x="0" y="50118"/>
                    <a:pt x="50118" y="0"/>
                    <a:pt x="111941" y="0"/>
                  </a:cubicBezTo>
                  <a:close/>
                </a:path>
              </a:pathLst>
            </a:custGeom>
            <a:solidFill>
              <a:srgbClr val="003DCC"/>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3499"/>
                </a:lnSpc>
              </a:pPr>
              <a:r>
                <a:rPr lang="en-US" sz="2499">
                  <a:solidFill>
                    <a:srgbClr val="FFFFFF"/>
                  </a:solidFill>
                  <a:latin typeface="Garet Bold"/>
                </a:rPr>
                <a:t>CONCEPTION</a:t>
              </a:r>
            </a:p>
          </p:txBody>
        </p:sp>
      </p:grpSp>
      <p:grpSp>
        <p:nvGrpSpPr>
          <p:cNvPr name="Group 26" id="26"/>
          <p:cNvGrpSpPr/>
          <p:nvPr/>
        </p:nvGrpSpPr>
        <p:grpSpPr>
          <a:xfrm rot="0">
            <a:off x="8993266" y="6590793"/>
            <a:ext cx="2664695" cy="593724"/>
            <a:chOff x="0" y="0"/>
            <a:chExt cx="1004803" cy="223882"/>
          </a:xfrm>
        </p:grpSpPr>
        <p:sp>
          <p:nvSpPr>
            <p:cNvPr name="Freeform 27" id="27"/>
            <p:cNvSpPr/>
            <p:nvPr/>
          </p:nvSpPr>
          <p:spPr>
            <a:xfrm flipH="false" flipV="false" rot="0">
              <a:off x="0" y="0"/>
              <a:ext cx="1004803" cy="223882"/>
            </a:xfrm>
            <a:custGeom>
              <a:avLst/>
              <a:gdLst/>
              <a:ahLst/>
              <a:cxnLst/>
              <a:rect r="r" b="b" t="t" l="l"/>
              <a:pathLst>
                <a:path h="223882" w="1004803">
                  <a:moveTo>
                    <a:pt x="111941" y="0"/>
                  </a:moveTo>
                  <a:lnTo>
                    <a:pt x="892862" y="0"/>
                  </a:lnTo>
                  <a:cubicBezTo>
                    <a:pt x="922551" y="0"/>
                    <a:pt x="951024" y="11794"/>
                    <a:pt x="972017" y="32787"/>
                  </a:cubicBezTo>
                  <a:cubicBezTo>
                    <a:pt x="993009" y="53780"/>
                    <a:pt x="1004803" y="82252"/>
                    <a:pt x="1004803" y="111941"/>
                  </a:cubicBezTo>
                  <a:lnTo>
                    <a:pt x="1004803" y="111941"/>
                  </a:lnTo>
                  <a:cubicBezTo>
                    <a:pt x="1004803" y="173764"/>
                    <a:pt x="954686" y="223882"/>
                    <a:pt x="892862" y="223882"/>
                  </a:cubicBezTo>
                  <a:lnTo>
                    <a:pt x="111941" y="223882"/>
                  </a:lnTo>
                  <a:cubicBezTo>
                    <a:pt x="50118" y="223882"/>
                    <a:pt x="0" y="173764"/>
                    <a:pt x="0" y="111941"/>
                  </a:cubicBezTo>
                  <a:lnTo>
                    <a:pt x="0" y="111941"/>
                  </a:lnTo>
                  <a:cubicBezTo>
                    <a:pt x="0" y="50118"/>
                    <a:pt x="50118" y="0"/>
                    <a:pt x="111941" y="0"/>
                  </a:cubicBezTo>
                  <a:close/>
                </a:path>
              </a:pathLst>
            </a:custGeom>
            <a:solidFill>
              <a:srgbClr val="003DCC"/>
            </a:solidFill>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a:lnSpc>
                  <a:spcPts val="3499"/>
                </a:lnSpc>
              </a:pPr>
              <a:r>
                <a:rPr lang="en-US" sz="2499">
                  <a:solidFill>
                    <a:srgbClr val="FFFFFF"/>
                  </a:solidFill>
                  <a:latin typeface="Garet Bold"/>
                </a:rPr>
                <a:t>TESTS</a:t>
              </a:r>
            </a:p>
          </p:txBody>
        </p:sp>
      </p:grpSp>
      <p:grpSp>
        <p:nvGrpSpPr>
          <p:cNvPr name="Group 29" id="29"/>
          <p:cNvGrpSpPr/>
          <p:nvPr/>
        </p:nvGrpSpPr>
        <p:grpSpPr>
          <a:xfrm rot="0">
            <a:off x="5574787" y="5138776"/>
            <a:ext cx="3418478" cy="593724"/>
            <a:chOff x="0" y="0"/>
            <a:chExt cx="1289040" cy="223882"/>
          </a:xfrm>
        </p:grpSpPr>
        <p:sp>
          <p:nvSpPr>
            <p:cNvPr name="Freeform 30" id="30"/>
            <p:cNvSpPr/>
            <p:nvPr/>
          </p:nvSpPr>
          <p:spPr>
            <a:xfrm flipH="false" flipV="false" rot="0">
              <a:off x="0" y="0"/>
              <a:ext cx="1289040" cy="223882"/>
            </a:xfrm>
            <a:custGeom>
              <a:avLst/>
              <a:gdLst/>
              <a:ahLst/>
              <a:cxnLst/>
              <a:rect r="r" b="b" t="t" l="l"/>
              <a:pathLst>
                <a:path h="223882" w="1289040">
                  <a:moveTo>
                    <a:pt x="111941" y="0"/>
                  </a:moveTo>
                  <a:lnTo>
                    <a:pt x="1177099" y="0"/>
                  </a:lnTo>
                  <a:cubicBezTo>
                    <a:pt x="1238922" y="0"/>
                    <a:pt x="1289040" y="50118"/>
                    <a:pt x="1289040" y="111941"/>
                  </a:cubicBezTo>
                  <a:lnTo>
                    <a:pt x="1289040" y="111941"/>
                  </a:lnTo>
                  <a:cubicBezTo>
                    <a:pt x="1289040" y="173764"/>
                    <a:pt x="1238922" y="223882"/>
                    <a:pt x="1177099" y="223882"/>
                  </a:cubicBezTo>
                  <a:lnTo>
                    <a:pt x="111941" y="223882"/>
                  </a:lnTo>
                  <a:cubicBezTo>
                    <a:pt x="50118" y="223882"/>
                    <a:pt x="0" y="173764"/>
                    <a:pt x="0" y="111941"/>
                  </a:cubicBezTo>
                  <a:lnTo>
                    <a:pt x="0" y="111941"/>
                  </a:lnTo>
                  <a:cubicBezTo>
                    <a:pt x="0" y="50118"/>
                    <a:pt x="50118" y="0"/>
                    <a:pt x="111941" y="0"/>
                  </a:cubicBezTo>
                  <a:close/>
                </a:path>
              </a:pathLst>
            </a:custGeom>
            <a:solidFill>
              <a:srgbClr val="003DCC"/>
            </a:solidFill>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3499"/>
                </a:lnSpc>
              </a:pPr>
              <a:r>
                <a:rPr lang="en-US" sz="2499">
                  <a:solidFill>
                    <a:srgbClr val="FFFFFF"/>
                  </a:solidFill>
                  <a:latin typeface="Garet Bold"/>
                </a:rPr>
                <a:t>IMPLEMENTATION</a:t>
              </a:r>
            </a:p>
          </p:txBody>
        </p:sp>
      </p:grpSp>
      <p:grpSp>
        <p:nvGrpSpPr>
          <p:cNvPr name="Group 32" id="32"/>
          <p:cNvGrpSpPr/>
          <p:nvPr/>
        </p:nvGrpSpPr>
        <p:grpSpPr>
          <a:xfrm rot="0">
            <a:off x="11820274" y="7878958"/>
            <a:ext cx="2664695" cy="593724"/>
            <a:chOff x="0" y="0"/>
            <a:chExt cx="1004803" cy="223882"/>
          </a:xfrm>
        </p:grpSpPr>
        <p:sp>
          <p:nvSpPr>
            <p:cNvPr name="Freeform 33" id="33"/>
            <p:cNvSpPr/>
            <p:nvPr/>
          </p:nvSpPr>
          <p:spPr>
            <a:xfrm flipH="false" flipV="false" rot="0">
              <a:off x="0" y="0"/>
              <a:ext cx="1004803" cy="223882"/>
            </a:xfrm>
            <a:custGeom>
              <a:avLst/>
              <a:gdLst/>
              <a:ahLst/>
              <a:cxnLst/>
              <a:rect r="r" b="b" t="t" l="l"/>
              <a:pathLst>
                <a:path h="223882" w="1004803">
                  <a:moveTo>
                    <a:pt x="111941" y="0"/>
                  </a:moveTo>
                  <a:lnTo>
                    <a:pt x="892862" y="0"/>
                  </a:lnTo>
                  <a:cubicBezTo>
                    <a:pt x="922551" y="0"/>
                    <a:pt x="951024" y="11794"/>
                    <a:pt x="972017" y="32787"/>
                  </a:cubicBezTo>
                  <a:cubicBezTo>
                    <a:pt x="993009" y="53780"/>
                    <a:pt x="1004803" y="82252"/>
                    <a:pt x="1004803" y="111941"/>
                  </a:cubicBezTo>
                  <a:lnTo>
                    <a:pt x="1004803" y="111941"/>
                  </a:lnTo>
                  <a:cubicBezTo>
                    <a:pt x="1004803" y="173764"/>
                    <a:pt x="954686" y="223882"/>
                    <a:pt x="892862" y="223882"/>
                  </a:cubicBezTo>
                  <a:lnTo>
                    <a:pt x="111941" y="223882"/>
                  </a:lnTo>
                  <a:cubicBezTo>
                    <a:pt x="50118" y="223882"/>
                    <a:pt x="0" y="173764"/>
                    <a:pt x="0" y="111941"/>
                  </a:cubicBezTo>
                  <a:lnTo>
                    <a:pt x="0" y="111941"/>
                  </a:lnTo>
                  <a:cubicBezTo>
                    <a:pt x="0" y="50118"/>
                    <a:pt x="50118" y="0"/>
                    <a:pt x="111941" y="0"/>
                  </a:cubicBezTo>
                  <a:close/>
                </a:path>
              </a:pathLst>
            </a:custGeom>
            <a:solidFill>
              <a:srgbClr val="003DCC"/>
            </a:solidFill>
          </p:spPr>
        </p:sp>
        <p:sp>
          <p:nvSpPr>
            <p:cNvPr name="TextBox 34" id="34"/>
            <p:cNvSpPr txBox="true"/>
            <p:nvPr/>
          </p:nvSpPr>
          <p:spPr>
            <a:xfrm>
              <a:off x="0" y="-47625"/>
              <a:ext cx="812800" cy="860425"/>
            </a:xfrm>
            <a:prstGeom prst="rect">
              <a:avLst/>
            </a:prstGeom>
          </p:spPr>
          <p:txBody>
            <a:bodyPr anchor="ctr" rtlCol="false" tIns="50800" lIns="50800" bIns="50800" rIns="50800"/>
            <a:lstStyle/>
            <a:p>
              <a:pPr algn="ctr">
                <a:lnSpc>
                  <a:spcPts val="3499"/>
                </a:lnSpc>
              </a:pPr>
              <a:r>
                <a:rPr lang="en-US" sz="2499">
                  <a:solidFill>
                    <a:srgbClr val="FFFFFF"/>
                  </a:solidFill>
                  <a:latin typeface="Garet Bold"/>
                </a:rPr>
                <a:t>DEPLOIEMENT</a:t>
              </a:r>
            </a:p>
          </p:txBody>
        </p:sp>
      </p:grpSp>
      <p:sp>
        <p:nvSpPr>
          <p:cNvPr name="Freeform 35" id="35"/>
          <p:cNvSpPr/>
          <p:nvPr/>
        </p:nvSpPr>
        <p:spPr>
          <a:xfrm flipH="false" flipV="false" rot="4157544">
            <a:off x="15599906" y="-1226021"/>
            <a:ext cx="4026801" cy="3280013"/>
          </a:xfrm>
          <a:custGeom>
            <a:avLst/>
            <a:gdLst/>
            <a:ahLst/>
            <a:cxnLst/>
            <a:rect r="r" b="b" t="t" l="l"/>
            <a:pathLst>
              <a:path h="3280013" w="4026801">
                <a:moveTo>
                  <a:pt x="0" y="0"/>
                </a:moveTo>
                <a:lnTo>
                  <a:pt x="4026801" y="0"/>
                </a:lnTo>
                <a:lnTo>
                  <a:pt x="4026801" y="3280013"/>
                </a:lnTo>
                <a:lnTo>
                  <a:pt x="0" y="3280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2010714" y="8300241"/>
            <a:ext cx="4566710" cy="2632086"/>
          </a:xfrm>
          <a:custGeom>
            <a:avLst/>
            <a:gdLst/>
            <a:ahLst/>
            <a:cxnLst/>
            <a:rect r="r" b="b" t="t" l="l"/>
            <a:pathLst>
              <a:path h="2632086" w="4566710">
                <a:moveTo>
                  <a:pt x="0" y="0"/>
                </a:moveTo>
                <a:lnTo>
                  <a:pt x="4566710" y="0"/>
                </a:lnTo>
                <a:lnTo>
                  <a:pt x="4566710" y="2632086"/>
                </a:lnTo>
                <a:lnTo>
                  <a:pt x="0" y="2632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7" id="37"/>
          <p:cNvGrpSpPr/>
          <p:nvPr/>
        </p:nvGrpSpPr>
        <p:grpSpPr>
          <a:xfrm rot="0">
            <a:off x="15457264" y="7289857"/>
            <a:ext cx="1556451" cy="1556451"/>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3DCC"/>
              </a:solidFill>
              <a:prstDash val="dash"/>
              <a:miter/>
            </a:ln>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40" id="40"/>
          <p:cNvGrpSpPr/>
          <p:nvPr/>
        </p:nvGrpSpPr>
        <p:grpSpPr>
          <a:xfrm rot="0">
            <a:off x="14903142" y="9035425"/>
            <a:ext cx="2664695" cy="593724"/>
            <a:chOff x="0" y="0"/>
            <a:chExt cx="1004803" cy="223882"/>
          </a:xfrm>
        </p:grpSpPr>
        <p:sp>
          <p:nvSpPr>
            <p:cNvPr name="Freeform 41" id="41"/>
            <p:cNvSpPr/>
            <p:nvPr/>
          </p:nvSpPr>
          <p:spPr>
            <a:xfrm flipH="false" flipV="false" rot="0">
              <a:off x="0" y="0"/>
              <a:ext cx="1004803" cy="223882"/>
            </a:xfrm>
            <a:custGeom>
              <a:avLst/>
              <a:gdLst/>
              <a:ahLst/>
              <a:cxnLst/>
              <a:rect r="r" b="b" t="t" l="l"/>
              <a:pathLst>
                <a:path h="223882" w="1004803">
                  <a:moveTo>
                    <a:pt x="111941" y="0"/>
                  </a:moveTo>
                  <a:lnTo>
                    <a:pt x="892862" y="0"/>
                  </a:lnTo>
                  <a:cubicBezTo>
                    <a:pt x="922551" y="0"/>
                    <a:pt x="951024" y="11794"/>
                    <a:pt x="972017" y="32787"/>
                  </a:cubicBezTo>
                  <a:cubicBezTo>
                    <a:pt x="993009" y="53780"/>
                    <a:pt x="1004803" y="82252"/>
                    <a:pt x="1004803" y="111941"/>
                  </a:cubicBezTo>
                  <a:lnTo>
                    <a:pt x="1004803" y="111941"/>
                  </a:lnTo>
                  <a:cubicBezTo>
                    <a:pt x="1004803" y="173764"/>
                    <a:pt x="954686" y="223882"/>
                    <a:pt x="892862" y="223882"/>
                  </a:cubicBezTo>
                  <a:lnTo>
                    <a:pt x="111941" y="223882"/>
                  </a:lnTo>
                  <a:cubicBezTo>
                    <a:pt x="50118" y="223882"/>
                    <a:pt x="0" y="173764"/>
                    <a:pt x="0" y="111941"/>
                  </a:cubicBezTo>
                  <a:lnTo>
                    <a:pt x="0" y="111941"/>
                  </a:lnTo>
                  <a:cubicBezTo>
                    <a:pt x="0" y="50118"/>
                    <a:pt x="50118" y="0"/>
                    <a:pt x="111941" y="0"/>
                  </a:cubicBezTo>
                  <a:close/>
                </a:path>
              </a:pathLst>
            </a:custGeom>
            <a:solidFill>
              <a:srgbClr val="003DCC"/>
            </a:solidFill>
          </p:spPr>
        </p:sp>
        <p:sp>
          <p:nvSpPr>
            <p:cNvPr name="TextBox 42" id="42"/>
            <p:cNvSpPr txBox="true"/>
            <p:nvPr/>
          </p:nvSpPr>
          <p:spPr>
            <a:xfrm>
              <a:off x="0" y="-47625"/>
              <a:ext cx="812800" cy="860425"/>
            </a:xfrm>
            <a:prstGeom prst="rect">
              <a:avLst/>
            </a:prstGeom>
          </p:spPr>
          <p:txBody>
            <a:bodyPr anchor="ctr" rtlCol="false" tIns="50800" lIns="50800" bIns="50800" rIns="50800"/>
            <a:lstStyle/>
            <a:p>
              <a:pPr algn="ctr">
                <a:lnSpc>
                  <a:spcPts val="3499"/>
                </a:lnSpc>
              </a:pPr>
              <a:r>
                <a:rPr lang="en-US" sz="2499">
                  <a:solidFill>
                    <a:srgbClr val="FFFFFF"/>
                  </a:solidFill>
                  <a:latin typeface="Garet Bold"/>
                </a:rPr>
                <a:t>MAINTENANCE</a:t>
              </a:r>
            </a:p>
          </p:txBody>
        </p:sp>
      </p:grpSp>
      <p:sp>
        <p:nvSpPr>
          <p:cNvPr name="Freeform 43" id="43"/>
          <p:cNvSpPr/>
          <p:nvPr/>
        </p:nvSpPr>
        <p:spPr>
          <a:xfrm flipH="false" flipV="false" rot="0">
            <a:off x="12834429" y="6236368"/>
            <a:ext cx="636385" cy="1002899"/>
          </a:xfrm>
          <a:custGeom>
            <a:avLst/>
            <a:gdLst/>
            <a:ahLst/>
            <a:cxnLst/>
            <a:rect r="r" b="b" t="t" l="l"/>
            <a:pathLst>
              <a:path h="1002899" w="636385">
                <a:moveTo>
                  <a:pt x="0" y="0"/>
                </a:moveTo>
                <a:lnTo>
                  <a:pt x="636385" y="0"/>
                </a:lnTo>
                <a:lnTo>
                  <a:pt x="636385" y="1002899"/>
                </a:lnTo>
                <a:lnTo>
                  <a:pt x="0" y="1002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false" flipV="false" rot="0">
            <a:off x="875466" y="754752"/>
            <a:ext cx="1203163" cy="643146"/>
          </a:xfrm>
          <a:custGeom>
            <a:avLst/>
            <a:gdLst/>
            <a:ahLst/>
            <a:cxnLst/>
            <a:rect r="r" b="b" t="t" l="l"/>
            <a:pathLst>
              <a:path h="643146" w="1203163">
                <a:moveTo>
                  <a:pt x="0" y="0"/>
                </a:moveTo>
                <a:lnTo>
                  <a:pt x="1203164" y="0"/>
                </a:lnTo>
                <a:lnTo>
                  <a:pt x="1203164" y="643146"/>
                </a:lnTo>
                <a:lnTo>
                  <a:pt x="0" y="6431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5" id="45"/>
          <p:cNvSpPr/>
          <p:nvPr/>
        </p:nvSpPr>
        <p:spPr>
          <a:xfrm flipH="false" flipV="false" rot="0">
            <a:off x="15803789" y="7461181"/>
            <a:ext cx="987392" cy="1042353"/>
          </a:xfrm>
          <a:custGeom>
            <a:avLst/>
            <a:gdLst/>
            <a:ahLst/>
            <a:cxnLst/>
            <a:rect r="r" b="b" t="t" l="l"/>
            <a:pathLst>
              <a:path h="1042353" w="987392">
                <a:moveTo>
                  <a:pt x="0" y="0"/>
                </a:moveTo>
                <a:lnTo>
                  <a:pt x="987392" y="0"/>
                </a:lnTo>
                <a:lnTo>
                  <a:pt x="987392" y="1042353"/>
                </a:lnTo>
                <a:lnTo>
                  <a:pt x="0" y="10423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6" id="46"/>
          <p:cNvSpPr/>
          <p:nvPr/>
        </p:nvSpPr>
        <p:spPr>
          <a:xfrm flipH="false" flipV="false" rot="0">
            <a:off x="3846472" y="1895135"/>
            <a:ext cx="1163180" cy="1271867"/>
          </a:xfrm>
          <a:custGeom>
            <a:avLst/>
            <a:gdLst/>
            <a:ahLst/>
            <a:cxnLst/>
            <a:rect r="r" b="b" t="t" l="l"/>
            <a:pathLst>
              <a:path h="1271867" w="1163180">
                <a:moveTo>
                  <a:pt x="0" y="0"/>
                </a:moveTo>
                <a:lnTo>
                  <a:pt x="1163180" y="0"/>
                </a:lnTo>
                <a:lnTo>
                  <a:pt x="1163180" y="1271867"/>
                </a:lnTo>
                <a:lnTo>
                  <a:pt x="0" y="12718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7" id="47"/>
          <p:cNvSpPr/>
          <p:nvPr/>
        </p:nvSpPr>
        <p:spPr>
          <a:xfrm flipH="false" flipV="false" rot="0">
            <a:off x="9939838" y="4690836"/>
            <a:ext cx="771551" cy="1107971"/>
          </a:xfrm>
          <a:custGeom>
            <a:avLst/>
            <a:gdLst/>
            <a:ahLst/>
            <a:cxnLst/>
            <a:rect r="r" b="b" t="t" l="l"/>
            <a:pathLst>
              <a:path h="1107971" w="771551">
                <a:moveTo>
                  <a:pt x="0" y="0"/>
                </a:moveTo>
                <a:lnTo>
                  <a:pt x="771550" y="0"/>
                </a:lnTo>
                <a:lnTo>
                  <a:pt x="771550" y="1107971"/>
                </a:lnTo>
                <a:lnTo>
                  <a:pt x="0" y="11079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8" id="48"/>
          <p:cNvSpPr/>
          <p:nvPr/>
        </p:nvSpPr>
        <p:spPr>
          <a:xfrm flipH="false" flipV="false" rot="0">
            <a:off x="6756858" y="3445534"/>
            <a:ext cx="1053261" cy="834949"/>
          </a:xfrm>
          <a:custGeom>
            <a:avLst/>
            <a:gdLst/>
            <a:ahLst/>
            <a:cxnLst/>
            <a:rect r="r" b="b" t="t" l="l"/>
            <a:pathLst>
              <a:path h="834949" w="1053261">
                <a:moveTo>
                  <a:pt x="0" y="0"/>
                </a:moveTo>
                <a:lnTo>
                  <a:pt x="1053261" y="0"/>
                </a:lnTo>
                <a:lnTo>
                  <a:pt x="1053261" y="834949"/>
                </a:lnTo>
                <a:lnTo>
                  <a:pt x="0" y="8349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8742460" cy="5143500"/>
            <a:chOff x="0" y="0"/>
            <a:chExt cx="11656613" cy="6858000"/>
          </a:xfrm>
        </p:grpSpPr>
        <p:pic>
          <p:nvPicPr>
            <p:cNvPr name="Picture 3" id="3"/>
            <p:cNvPicPr>
              <a:picLocks noChangeAspect="true"/>
            </p:cNvPicPr>
            <p:nvPr/>
          </p:nvPicPr>
          <p:blipFill>
            <a:blip r:embed="rId2"/>
            <a:srcRect l="0" t="5874" r="0" b="5874"/>
            <a:stretch>
              <a:fillRect/>
            </a:stretch>
          </p:blipFill>
          <p:spPr>
            <a:xfrm flipH="false" flipV="false">
              <a:off x="0" y="0"/>
              <a:ext cx="11656613" cy="6858000"/>
            </a:xfrm>
            <a:prstGeom prst="rect">
              <a:avLst/>
            </a:prstGeom>
          </p:spPr>
        </p:pic>
      </p:grpSp>
      <p:sp>
        <p:nvSpPr>
          <p:cNvPr name="AutoShape 4" id="4"/>
          <p:cNvSpPr/>
          <p:nvPr/>
        </p:nvSpPr>
        <p:spPr>
          <a:xfrm rot="0">
            <a:off x="0" y="0"/>
            <a:ext cx="8742460" cy="5143500"/>
          </a:xfrm>
          <a:prstGeom prst="rect">
            <a:avLst/>
          </a:prstGeom>
          <a:solidFill>
            <a:srgbClr val="FFB923"/>
          </a:solidFill>
        </p:spPr>
      </p:sp>
      <p:sp>
        <p:nvSpPr>
          <p:cNvPr name="Freeform 5" id="5"/>
          <p:cNvSpPr/>
          <p:nvPr/>
        </p:nvSpPr>
        <p:spPr>
          <a:xfrm flipH="false" flipV="false" rot="5400000">
            <a:off x="649611" y="313526"/>
            <a:ext cx="1068868" cy="1088661"/>
          </a:xfrm>
          <a:custGeom>
            <a:avLst/>
            <a:gdLst/>
            <a:ahLst/>
            <a:cxnLst/>
            <a:rect r="r" b="b" t="t" l="l"/>
            <a:pathLst>
              <a:path h="1088661" w="1068868">
                <a:moveTo>
                  <a:pt x="0" y="0"/>
                </a:moveTo>
                <a:lnTo>
                  <a:pt x="1068868" y="0"/>
                </a:lnTo>
                <a:lnTo>
                  <a:pt x="1068868" y="1088662"/>
                </a:lnTo>
                <a:lnTo>
                  <a:pt x="0" y="108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536424" y="448310"/>
            <a:ext cx="5775835" cy="9314181"/>
          </a:xfrm>
          <a:prstGeom prst="rect">
            <a:avLst/>
          </a:prstGeom>
        </p:spPr>
        <p:txBody>
          <a:bodyPr anchor="t" rtlCol="false" tIns="0" lIns="0" bIns="0" rIns="0">
            <a:spAutoFit/>
          </a:bodyPr>
          <a:lstStyle/>
          <a:p>
            <a:pPr marL="820416" indent="-410208" lvl="1">
              <a:lnSpc>
                <a:spcPts val="5319"/>
              </a:lnSpc>
              <a:buFont typeface="Arial"/>
              <a:buChar char="•"/>
            </a:pPr>
            <a:r>
              <a:rPr lang="en-US" sz="3799">
                <a:solidFill>
                  <a:srgbClr val="000000"/>
                </a:solidFill>
                <a:latin typeface="Clear Sans Medium"/>
              </a:rPr>
              <a:t>Point de départ du projet</a:t>
            </a:r>
          </a:p>
          <a:p>
            <a:pPr marL="820416" indent="-410208" lvl="1">
              <a:lnSpc>
                <a:spcPts val="5319"/>
              </a:lnSpc>
              <a:buFont typeface="Arial"/>
              <a:buChar char="•"/>
            </a:pPr>
            <a:r>
              <a:rPr lang="en-US" sz="3799">
                <a:solidFill>
                  <a:srgbClr val="000000"/>
                </a:solidFill>
                <a:latin typeface="Clear Sans Medium"/>
              </a:rPr>
              <a:t>Comprendre les besoins et les attentes du client de manière approfondie</a:t>
            </a:r>
          </a:p>
          <a:p>
            <a:pPr marL="820416" indent="-410208" lvl="1">
              <a:lnSpc>
                <a:spcPts val="5319"/>
              </a:lnSpc>
              <a:buFont typeface="Arial"/>
              <a:buChar char="•"/>
            </a:pPr>
            <a:r>
              <a:rPr lang="en-US" sz="3799">
                <a:solidFill>
                  <a:srgbClr val="000000"/>
                </a:solidFill>
                <a:latin typeface="Clear Sans Medium"/>
              </a:rPr>
              <a:t> Collecte et documentation détaillée des exigences</a:t>
            </a:r>
          </a:p>
          <a:p>
            <a:pPr marL="820416" indent="-410208" lvl="1">
              <a:lnSpc>
                <a:spcPts val="5319"/>
              </a:lnSpc>
              <a:buFont typeface="Arial"/>
              <a:buChar char="•"/>
            </a:pPr>
            <a:r>
              <a:rPr lang="en-US" sz="3799">
                <a:solidFill>
                  <a:srgbClr val="000000"/>
                </a:solidFill>
                <a:latin typeface="Clear Sans Medium"/>
              </a:rPr>
              <a:t> identification des contraintes du projet, </a:t>
            </a:r>
          </a:p>
          <a:p>
            <a:pPr marL="820416" indent="-410208" lvl="1">
              <a:lnSpc>
                <a:spcPts val="5319"/>
              </a:lnSpc>
              <a:buFont typeface="Arial"/>
              <a:buChar char="•"/>
            </a:pPr>
            <a:r>
              <a:rPr lang="en-US" sz="3799">
                <a:solidFill>
                  <a:srgbClr val="000000"/>
                </a:solidFill>
                <a:latin typeface="Clear Sans Medium"/>
              </a:rPr>
              <a:t>Etablir les objectifs</a:t>
            </a:r>
          </a:p>
          <a:p>
            <a:pPr>
              <a:lnSpc>
                <a:spcPts val="5319"/>
              </a:lnSpc>
            </a:pPr>
          </a:p>
        </p:txBody>
      </p:sp>
      <p:sp>
        <p:nvSpPr>
          <p:cNvPr name="Freeform 7" id="7"/>
          <p:cNvSpPr/>
          <p:nvPr/>
        </p:nvSpPr>
        <p:spPr>
          <a:xfrm flipH="false" flipV="false" rot="5400000">
            <a:off x="10871974" y="686869"/>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8" id="8"/>
          <p:cNvSpPr/>
          <p:nvPr/>
        </p:nvSpPr>
        <p:spPr>
          <a:xfrm flipH="false" flipV="false" rot="5400000">
            <a:off x="10871974" y="8674147"/>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9" id="9"/>
          <p:cNvSpPr/>
          <p:nvPr/>
        </p:nvSpPr>
        <p:spPr>
          <a:xfrm flipH="false" flipV="false" rot="5400000">
            <a:off x="10871974" y="2000764"/>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10" id="10"/>
          <p:cNvSpPr/>
          <p:nvPr/>
        </p:nvSpPr>
        <p:spPr>
          <a:xfrm flipH="false" flipV="false" rot="5400000">
            <a:off x="10871974" y="4657025"/>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11" id="11"/>
          <p:cNvSpPr/>
          <p:nvPr/>
        </p:nvSpPr>
        <p:spPr>
          <a:xfrm flipH="false" flipV="false" rot="5400000">
            <a:off x="10871974" y="7313286"/>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TextBox 12" id="12"/>
          <p:cNvSpPr txBox="true"/>
          <p:nvPr/>
        </p:nvSpPr>
        <p:spPr>
          <a:xfrm rot="0">
            <a:off x="639714" y="1610758"/>
            <a:ext cx="7105915" cy="1377950"/>
          </a:xfrm>
          <a:prstGeom prst="rect">
            <a:avLst/>
          </a:prstGeom>
        </p:spPr>
        <p:txBody>
          <a:bodyPr anchor="t" rtlCol="false" tIns="0" lIns="0" bIns="0" rIns="0">
            <a:spAutoFit/>
          </a:bodyPr>
          <a:lstStyle/>
          <a:p>
            <a:pPr>
              <a:lnSpc>
                <a:spcPts val="11049"/>
              </a:lnSpc>
            </a:pPr>
            <a:r>
              <a:rPr lang="en-US" sz="8499" spc="-169">
                <a:solidFill>
                  <a:srgbClr val="FFFFFF"/>
                </a:solidFill>
                <a:latin typeface="Hammersmith One"/>
              </a:rPr>
              <a:t>Les exigences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8742460" cy="5143500"/>
            <a:chOff x="0" y="0"/>
            <a:chExt cx="11656613" cy="6858000"/>
          </a:xfrm>
        </p:grpSpPr>
        <p:pic>
          <p:nvPicPr>
            <p:cNvPr name="Picture 3" id="3"/>
            <p:cNvPicPr>
              <a:picLocks noChangeAspect="true"/>
            </p:cNvPicPr>
            <p:nvPr/>
          </p:nvPicPr>
          <p:blipFill>
            <a:blip r:embed="rId2"/>
            <a:srcRect l="5590" t="0" r="5590" b="0"/>
            <a:stretch>
              <a:fillRect/>
            </a:stretch>
          </p:blipFill>
          <p:spPr>
            <a:xfrm flipH="false" flipV="false">
              <a:off x="0" y="0"/>
              <a:ext cx="11656613" cy="6858000"/>
            </a:xfrm>
            <a:prstGeom prst="rect">
              <a:avLst/>
            </a:prstGeom>
          </p:spPr>
        </p:pic>
      </p:grpSp>
      <p:sp>
        <p:nvSpPr>
          <p:cNvPr name="AutoShape 4" id="4"/>
          <p:cNvSpPr/>
          <p:nvPr/>
        </p:nvSpPr>
        <p:spPr>
          <a:xfrm rot="0">
            <a:off x="0" y="0"/>
            <a:ext cx="8742460" cy="5143500"/>
          </a:xfrm>
          <a:prstGeom prst="rect">
            <a:avLst/>
          </a:prstGeom>
          <a:solidFill>
            <a:srgbClr val="FFB923"/>
          </a:solidFill>
        </p:spPr>
      </p:sp>
      <p:sp>
        <p:nvSpPr>
          <p:cNvPr name="Freeform 5" id="5"/>
          <p:cNvSpPr/>
          <p:nvPr/>
        </p:nvSpPr>
        <p:spPr>
          <a:xfrm flipH="false" flipV="false" rot="5400000">
            <a:off x="649611" y="313526"/>
            <a:ext cx="1068868" cy="1088661"/>
          </a:xfrm>
          <a:custGeom>
            <a:avLst/>
            <a:gdLst/>
            <a:ahLst/>
            <a:cxnLst/>
            <a:rect r="r" b="b" t="t" l="l"/>
            <a:pathLst>
              <a:path h="1088661" w="1068868">
                <a:moveTo>
                  <a:pt x="0" y="0"/>
                </a:moveTo>
                <a:lnTo>
                  <a:pt x="1068868" y="0"/>
                </a:lnTo>
                <a:lnTo>
                  <a:pt x="1068868" y="1088662"/>
                </a:lnTo>
                <a:lnTo>
                  <a:pt x="0" y="108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661875" y="448310"/>
            <a:ext cx="5775835" cy="9314181"/>
          </a:xfrm>
          <a:prstGeom prst="rect">
            <a:avLst/>
          </a:prstGeom>
        </p:spPr>
        <p:txBody>
          <a:bodyPr anchor="t" rtlCol="false" tIns="0" lIns="0" bIns="0" rIns="0">
            <a:spAutoFit/>
          </a:bodyPr>
          <a:lstStyle/>
          <a:p>
            <a:pPr marL="820416" indent="-410208" lvl="1">
              <a:lnSpc>
                <a:spcPts val="5319"/>
              </a:lnSpc>
              <a:buFont typeface="Arial"/>
              <a:buChar char="•"/>
            </a:pPr>
            <a:r>
              <a:rPr lang="en-US" sz="3799">
                <a:solidFill>
                  <a:srgbClr val="000000"/>
                </a:solidFill>
                <a:latin typeface="Clear Sans Medium"/>
              </a:rPr>
              <a:t>Créer une architecture solide et à concevoir une solution technique pour répondre aux besoins identifiés</a:t>
            </a:r>
          </a:p>
          <a:p>
            <a:pPr marL="820416" indent="-410208" lvl="1">
              <a:lnSpc>
                <a:spcPts val="5319"/>
              </a:lnSpc>
              <a:buFont typeface="Arial"/>
              <a:buChar char="•"/>
            </a:pPr>
            <a:r>
              <a:rPr lang="en-US" sz="3799">
                <a:solidFill>
                  <a:srgbClr val="000000"/>
                </a:solidFill>
                <a:latin typeface="Clear Sans Medium"/>
              </a:rPr>
              <a:t>définition de l'architecture du système</a:t>
            </a:r>
          </a:p>
          <a:p>
            <a:pPr marL="820416" indent="-410208" lvl="1">
              <a:lnSpc>
                <a:spcPts val="5319"/>
              </a:lnSpc>
              <a:buFont typeface="Arial"/>
              <a:buChar char="•"/>
            </a:pPr>
            <a:r>
              <a:rPr lang="en-US" sz="3799">
                <a:solidFill>
                  <a:srgbClr val="000000"/>
                </a:solidFill>
                <a:latin typeface="Clear Sans Medium"/>
              </a:rPr>
              <a:t>conception des bases de données</a:t>
            </a:r>
          </a:p>
          <a:p>
            <a:pPr marL="820416" indent="-410208" lvl="1">
              <a:lnSpc>
                <a:spcPts val="5319"/>
              </a:lnSpc>
              <a:buFont typeface="Arial"/>
              <a:buChar char="•"/>
            </a:pPr>
            <a:r>
              <a:rPr lang="en-US" sz="3799">
                <a:solidFill>
                  <a:srgbClr val="000000"/>
                </a:solidFill>
                <a:latin typeface="Clear Sans Medium"/>
              </a:rPr>
              <a:t>spécification des interfaces utilisateur</a:t>
            </a:r>
          </a:p>
          <a:p>
            <a:pPr>
              <a:lnSpc>
                <a:spcPts val="5319"/>
              </a:lnSpc>
            </a:pPr>
          </a:p>
        </p:txBody>
      </p:sp>
      <p:sp>
        <p:nvSpPr>
          <p:cNvPr name="Freeform 7" id="7"/>
          <p:cNvSpPr/>
          <p:nvPr/>
        </p:nvSpPr>
        <p:spPr>
          <a:xfrm flipH="false" flipV="false" rot="5400000">
            <a:off x="10997425" y="686869"/>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8" id="8"/>
          <p:cNvSpPr/>
          <p:nvPr/>
        </p:nvSpPr>
        <p:spPr>
          <a:xfrm flipH="false" flipV="false" rot="5400000">
            <a:off x="10997425" y="7978822"/>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9" id="9"/>
          <p:cNvSpPr/>
          <p:nvPr/>
        </p:nvSpPr>
        <p:spPr>
          <a:xfrm flipH="false" flipV="false" rot="5400000">
            <a:off x="10997425" y="4657025"/>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10" id="10"/>
          <p:cNvSpPr/>
          <p:nvPr/>
        </p:nvSpPr>
        <p:spPr>
          <a:xfrm flipH="false" flipV="false" rot="5400000">
            <a:off x="10997425" y="6665586"/>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TextBox 11" id="11"/>
          <p:cNvSpPr txBox="true"/>
          <p:nvPr/>
        </p:nvSpPr>
        <p:spPr>
          <a:xfrm rot="0">
            <a:off x="639714" y="1610758"/>
            <a:ext cx="7105915" cy="1377950"/>
          </a:xfrm>
          <a:prstGeom prst="rect">
            <a:avLst/>
          </a:prstGeom>
        </p:spPr>
        <p:txBody>
          <a:bodyPr anchor="t" rtlCol="false" tIns="0" lIns="0" bIns="0" rIns="0">
            <a:spAutoFit/>
          </a:bodyPr>
          <a:lstStyle/>
          <a:p>
            <a:pPr>
              <a:lnSpc>
                <a:spcPts val="11049"/>
              </a:lnSpc>
            </a:pPr>
            <a:r>
              <a:rPr lang="en-US" sz="8499" spc="-169">
                <a:solidFill>
                  <a:srgbClr val="FFFFFF"/>
                </a:solidFill>
                <a:latin typeface="Hammersmith One"/>
              </a:rPr>
              <a:t>La conception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8742460" cy="5143500"/>
            <a:chOff x="0" y="0"/>
            <a:chExt cx="11656613" cy="6858000"/>
          </a:xfrm>
        </p:grpSpPr>
        <p:pic>
          <p:nvPicPr>
            <p:cNvPr name="Picture 3" id="3"/>
            <p:cNvPicPr>
              <a:picLocks noChangeAspect="true"/>
            </p:cNvPicPr>
            <p:nvPr/>
          </p:nvPicPr>
          <p:blipFill>
            <a:blip r:embed="rId2"/>
            <a:srcRect l="9288" t="0" r="9288" b="0"/>
            <a:stretch>
              <a:fillRect/>
            </a:stretch>
          </p:blipFill>
          <p:spPr>
            <a:xfrm flipH="false" flipV="false">
              <a:off x="0" y="0"/>
              <a:ext cx="11656613" cy="6858000"/>
            </a:xfrm>
            <a:prstGeom prst="rect">
              <a:avLst/>
            </a:prstGeom>
          </p:spPr>
        </p:pic>
      </p:grpSp>
      <p:sp>
        <p:nvSpPr>
          <p:cNvPr name="AutoShape 4" id="4"/>
          <p:cNvSpPr/>
          <p:nvPr/>
        </p:nvSpPr>
        <p:spPr>
          <a:xfrm rot="0">
            <a:off x="0" y="0"/>
            <a:ext cx="8742460" cy="5143500"/>
          </a:xfrm>
          <a:prstGeom prst="rect">
            <a:avLst/>
          </a:prstGeom>
          <a:solidFill>
            <a:srgbClr val="FFB923"/>
          </a:solidFill>
        </p:spPr>
      </p:sp>
      <p:sp>
        <p:nvSpPr>
          <p:cNvPr name="Freeform 5" id="5"/>
          <p:cNvSpPr/>
          <p:nvPr/>
        </p:nvSpPr>
        <p:spPr>
          <a:xfrm flipH="false" flipV="false" rot="5400000">
            <a:off x="649611" y="313526"/>
            <a:ext cx="1068868" cy="1088661"/>
          </a:xfrm>
          <a:custGeom>
            <a:avLst/>
            <a:gdLst/>
            <a:ahLst/>
            <a:cxnLst/>
            <a:rect r="r" b="b" t="t" l="l"/>
            <a:pathLst>
              <a:path h="1088661" w="1068868">
                <a:moveTo>
                  <a:pt x="0" y="0"/>
                </a:moveTo>
                <a:lnTo>
                  <a:pt x="1068868" y="0"/>
                </a:lnTo>
                <a:lnTo>
                  <a:pt x="1068868" y="1088662"/>
                </a:lnTo>
                <a:lnTo>
                  <a:pt x="0" y="108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661875" y="2115185"/>
            <a:ext cx="5775835" cy="5980431"/>
          </a:xfrm>
          <a:prstGeom prst="rect">
            <a:avLst/>
          </a:prstGeom>
        </p:spPr>
        <p:txBody>
          <a:bodyPr anchor="t" rtlCol="false" tIns="0" lIns="0" bIns="0" rIns="0">
            <a:spAutoFit/>
          </a:bodyPr>
          <a:lstStyle/>
          <a:p>
            <a:pPr marL="820416" indent="-410208" lvl="1">
              <a:lnSpc>
                <a:spcPts val="5319"/>
              </a:lnSpc>
              <a:buFont typeface="Arial"/>
              <a:buChar char="•"/>
            </a:pPr>
            <a:r>
              <a:rPr lang="en-US" sz="3799">
                <a:solidFill>
                  <a:srgbClr val="000000"/>
                </a:solidFill>
                <a:latin typeface="Clear Sans Medium"/>
              </a:rPr>
              <a:t>Transformer les plans de conception en code informatique réel</a:t>
            </a:r>
          </a:p>
          <a:p>
            <a:pPr marL="820416" indent="-410208" lvl="1">
              <a:lnSpc>
                <a:spcPts val="5319"/>
              </a:lnSpc>
              <a:buFont typeface="Arial"/>
              <a:buChar char="•"/>
            </a:pPr>
            <a:r>
              <a:rPr lang="en-US" sz="3799">
                <a:solidFill>
                  <a:srgbClr val="000000"/>
                </a:solidFill>
                <a:latin typeface="Clear Sans Medium"/>
              </a:rPr>
              <a:t>Développement de logiciels</a:t>
            </a:r>
          </a:p>
          <a:p>
            <a:pPr marL="820416" indent="-410208" lvl="1">
              <a:lnSpc>
                <a:spcPts val="5319"/>
              </a:lnSpc>
              <a:buFont typeface="Arial"/>
              <a:buChar char="•"/>
            </a:pPr>
            <a:r>
              <a:rPr lang="en-US" sz="3799">
                <a:solidFill>
                  <a:srgbClr val="000000"/>
                </a:solidFill>
                <a:latin typeface="Clear Sans Medium"/>
              </a:rPr>
              <a:t>codage des fonctionnalités</a:t>
            </a:r>
          </a:p>
          <a:p>
            <a:pPr>
              <a:lnSpc>
                <a:spcPts val="5319"/>
              </a:lnSpc>
            </a:pPr>
          </a:p>
        </p:txBody>
      </p:sp>
      <p:sp>
        <p:nvSpPr>
          <p:cNvPr name="Freeform 7" id="7"/>
          <p:cNvSpPr/>
          <p:nvPr/>
        </p:nvSpPr>
        <p:spPr>
          <a:xfrm flipH="false" flipV="false" rot="5400000">
            <a:off x="11035063" y="2342450"/>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8" id="8"/>
          <p:cNvSpPr/>
          <p:nvPr/>
        </p:nvSpPr>
        <p:spPr>
          <a:xfrm flipH="false" flipV="false" rot="5400000">
            <a:off x="10997425" y="4972512"/>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9" id="9"/>
          <p:cNvSpPr/>
          <p:nvPr/>
        </p:nvSpPr>
        <p:spPr>
          <a:xfrm flipH="false" flipV="false" rot="5400000">
            <a:off x="10997425" y="6360786"/>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TextBox 10" id="10"/>
          <p:cNvSpPr txBox="true"/>
          <p:nvPr/>
        </p:nvSpPr>
        <p:spPr>
          <a:xfrm rot="0">
            <a:off x="639714" y="1610758"/>
            <a:ext cx="7754080" cy="1377950"/>
          </a:xfrm>
          <a:prstGeom prst="rect">
            <a:avLst/>
          </a:prstGeom>
        </p:spPr>
        <p:txBody>
          <a:bodyPr anchor="t" rtlCol="false" tIns="0" lIns="0" bIns="0" rIns="0">
            <a:spAutoFit/>
          </a:bodyPr>
          <a:lstStyle/>
          <a:p>
            <a:pPr>
              <a:lnSpc>
                <a:spcPts val="11049"/>
              </a:lnSpc>
            </a:pPr>
            <a:r>
              <a:rPr lang="en-US" sz="8499" spc="-169">
                <a:solidFill>
                  <a:srgbClr val="FFFFFF"/>
                </a:solidFill>
                <a:latin typeface="Hammersmith One"/>
              </a:rPr>
              <a:t>Implémentation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8742460" cy="5143500"/>
            <a:chOff x="0" y="0"/>
            <a:chExt cx="11656613" cy="6858000"/>
          </a:xfrm>
        </p:grpSpPr>
        <p:pic>
          <p:nvPicPr>
            <p:cNvPr name="Picture 3" id="3"/>
            <p:cNvPicPr>
              <a:picLocks noChangeAspect="true"/>
            </p:cNvPicPr>
            <p:nvPr/>
          </p:nvPicPr>
          <p:blipFill>
            <a:blip r:embed="rId2"/>
            <a:srcRect l="0" t="5929" r="0" b="5929"/>
            <a:stretch>
              <a:fillRect/>
            </a:stretch>
          </p:blipFill>
          <p:spPr>
            <a:xfrm flipH="false" flipV="false">
              <a:off x="0" y="0"/>
              <a:ext cx="11656613" cy="6858000"/>
            </a:xfrm>
            <a:prstGeom prst="rect">
              <a:avLst/>
            </a:prstGeom>
          </p:spPr>
        </p:pic>
      </p:grpSp>
      <p:sp>
        <p:nvSpPr>
          <p:cNvPr name="AutoShape 4" id="4"/>
          <p:cNvSpPr/>
          <p:nvPr/>
        </p:nvSpPr>
        <p:spPr>
          <a:xfrm rot="0">
            <a:off x="0" y="0"/>
            <a:ext cx="8742460" cy="5143500"/>
          </a:xfrm>
          <a:prstGeom prst="rect">
            <a:avLst/>
          </a:prstGeom>
          <a:solidFill>
            <a:srgbClr val="FFB923"/>
          </a:solidFill>
        </p:spPr>
      </p:sp>
      <p:sp>
        <p:nvSpPr>
          <p:cNvPr name="Freeform 5" id="5"/>
          <p:cNvSpPr/>
          <p:nvPr/>
        </p:nvSpPr>
        <p:spPr>
          <a:xfrm flipH="false" flipV="false" rot="5400000">
            <a:off x="649611" y="313526"/>
            <a:ext cx="1068868" cy="1088661"/>
          </a:xfrm>
          <a:custGeom>
            <a:avLst/>
            <a:gdLst/>
            <a:ahLst/>
            <a:cxnLst/>
            <a:rect r="r" b="b" t="t" l="l"/>
            <a:pathLst>
              <a:path h="1088661" w="1068868">
                <a:moveTo>
                  <a:pt x="0" y="0"/>
                </a:moveTo>
                <a:lnTo>
                  <a:pt x="1068868" y="0"/>
                </a:lnTo>
                <a:lnTo>
                  <a:pt x="1068868" y="1088662"/>
                </a:lnTo>
                <a:lnTo>
                  <a:pt x="0" y="108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661875" y="1448435"/>
            <a:ext cx="5775835" cy="7313931"/>
          </a:xfrm>
          <a:prstGeom prst="rect">
            <a:avLst/>
          </a:prstGeom>
        </p:spPr>
        <p:txBody>
          <a:bodyPr anchor="t" rtlCol="false" tIns="0" lIns="0" bIns="0" rIns="0">
            <a:spAutoFit/>
          </a:bodyPr>
          <a:lstStyle/>
          <a:p>
            <a:pPr marL="820416" indent="-410208" lvl="1">
              <a:lnSpc>
                <a:spcPts val="5319"/>
              </a:lnSpc>
              <a:buFont typeface="Arial"/>
              <a:buChar char="•"/>
            </a:pPr>
            <a:r>
              <a:rPr lang="en-US" sz="3799">
                <a:solidFill>
                  <a:srgbClr val="000000"/>
                </a:solidFill>
                <a:latin typeface="Clear Sans Medium"/>
              </a:rPr>
              <a:t>Des tests rigoureux sont effectués pour s'assurer que chaque composant fonctionne correctement </a:t>
            </a:r>
          </a:p>
          <a:p>
            <a:pPr marL="820416" indent="-410208" lvl="1">
              <a:lnSpc>
                <a:spcPts val="5319"/>
              </a:lnSpc>
              <a:buFont typeface="Arial"/>
              <a:buChar char="•"/>
            </a:pPr>
            <a:r>
              <a:rPr lang="en-US" sz="3799">
                <a:solidFill>
                  <a:srgbClr val="000000"/>
                </a:solidFill>
                <a:latin typeface="Clear Sans Medium"/>
              </a:rPr>
              <a:t> le système répond aux exigences définies dans la phase d'analyse</a:t>
            </a:r>
          </a:p>
          <a:p>
            <a:pPr marL="820416" indent="-410208" lvl="1">
              <a:lnSpc>
                <a:spcPts val="5319"/>
              </a:lnSpc>
              <a:buFont typeface="Arial"/>
              <a:buChar char="•"/>
            </a:pPr>
            <a:r>
              <a:rPr lang="en-US" sz="3799">
                <a:solidFill>
                  <a:srgbClr val="000000"/>
                </a:solidFill>
                <a:latin typeface="Clear Sans Medium"/>
              </a:rPr>
              <a:t>Vérification totale du système</a:t>
            </a:r>
          </a:p>
        </p:txBody>
      </p:sp>
      <p:sp>
        <p:nvSpPr>
          <p:cNvPr name="Freeform 7" id="7"/>
          <p:cNvSpPr/>
          <p:nvPr/>
        </p:nvSpPr>
        <p:spPr>
          <a:xfrm flipH="false" flipV="false" rot="5400000">
            <a:off x="10997425" y="7715105"/>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8" id="8"/>
          <p:cNvSpPr/>
          <p:nvPr/>
        </p:nvSpPr>
        <p:spPr>
          <a:xfrm flipH="false" flipV="false" rot="5400000">
            <a:off x="10997425" y="1686813"/>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9" id="9"/>
          <p:cNvSpPr/>
          <p:nvPr/>
        </p:nvSpPr>
        <p:spPr>
          <a:xfrm flipH="false" flipV="false" rot="5400000">
            <a:off x="10997425" y="4982037"/>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TextBox 10" id="10"/>
          <p:cNvSpPr txBox="true"/>
          <p:nvPr/>
        </p:nvSpPr>
        <p:spPr>
          <a:xfrm rot="0">
            <a:off x="639714" y="1610758"/>
            <a:ext cx="7105915" cy="1377950"/>
          </a:xfrm>
          <a:prstGeom prst="rect">
            <a:avLst/>
          </a:prstGeom>
        </p:spPr>
        <p:txBody>
          <a:bodyPr anchor="t" rtlCol="false" tIns="0" lIns="0" bIns="0" rIns="0">
            <a:spAutoFit/>
          </a:bodyPr>
          <a:lstStyle/>
          <a:p>
            <a:pPr>
              <a:lnSpc>
                <a:spcPts val="11049"/>
              </a:lnSpc>
            </a:pPr>
            <a:r>
              <a:rPr lang="en-US" sz="8499" spc="-169">
                <a:solidFill>
                  <a:srgbClr val="FFFFFF"/>
                </a:solidFill>
                <a:latin typeface="Hammersmith One"/>
              </a:rPr>
              <a:t>Tests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8742460" cy="5143500"/>
            <a:chOff x="0" y="0"/>
            <a:chExt cx="11656613" cy="6858000"/>
          </a:xfrm>
        </p:grpSpPr>
        <p:pic>
          <p:nvPicPr>
            <p:cNvPr name="Picture 3" id="3"/>
            <p:cNvPicPr>
              <a:picLocks noChangeAspect="true"/>
            </p:cNvPicPr>
            <p:nvPr/>
          </p:nvPicPr>
          <p:blipFill>
            <a:blip r:embed="rId2"/>
            <a:srcRect l="6657" t="0" r="6657" b="0"/>
            <a:stretch>
              <a:fillRect/>
            </a:stretch>
          </p:blipFill>
          <p:spPr>
            <a:xfrm flipH="false" flipV="false">
              <a:off x="0" y="0"/>
              <a:ext cx="11656613" cy="6858000"/>
            </a:xfrm>
            <a:prstGeom prst="rect">
              <a:avLst/>
            </a:prstGeom>
          </p:spPr>
        </p:pic>
      </p:grpSp>
      <p:sp>
        <p:nvSpPr>
          <p:cNvPr name="AutoShape 4" id="4"/>
          <p:cNvSpPr/>
          <p:nvPr/>
        </p:nvSpPr>
        <p:spPr>
          <a:xfrm rot="0">
            <a:off x="0" y="0"/>
            <a:ext cx="8742460" cy="5143500"/>
          </a:xfrm>
          <a:prstGeom prst="rect">
            <a:avLst/>
          </a:prstGeom>
          <a:solidFill>
            <a:srgbClr val="FFB923"/>
          </a:solidFill>
        </p:spPr>
      </p:sp>
      <p:sp>
        <p:nvSpPr>
          <p:cNvPr name="Freeform 5" id="5"/>
          <p:cNvSpPr/>
          <p:nvPr/>
        </p:nvSpPr>
        <p:spPr>
          <a:xfrm flipH="false" flipV="false" rot="5400000">
            <a:off x="649611" y="313526"/>
            <a:ext cx="1068868" cy="1088661"/>
          </a:xfrm>
          <a:custGeom>
            <a:avLst/>
            <a:gdLst/>
            <a:ahLst/>
            <a:cxnLst/>
            <a:rect r="r" b="b" t="t" l="l"/>
            <a:pathLst>
              <a:path h="1088661" w="1068868">
                <a:moveTo>
                  <a:pt x="0" y="0"/>
                </a:moveTo>
                <a:lnTo>
                  <a:pt x="1068868" y="0"/>
                </a:lnTo>
                <a:lnTo>
                  <a:pt x="1068868" y="1088662"/>
                </a:lnTo>
                <a:lnTo>
                  <a:pt x="0" y="108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682784" y="2324270"/>
            <a:ext cx="5775835" cy="5980431"/>
          </a:xfrm>
          <a:prstGeom prst="rect">
            <a:avLst/>
          </a:prstGeom>
        </p:spPr>
        <p:txBody>
          <a:bodyPr anchor="t" rtlCol="false" tIns="0" lIns="0" bIns="0" rIns="0">
            <a:spAutoFit/>
          </a:bodyPr>
          <a:lstStyle/>
          <a:p>
            <a:pPr marL="820416" indent="-410208" lvl="1">
              <a:lnSpc>
                <a:spcPts val="5319"/>
              </a:lnSpc>
              <a:buFont typeface="Arial"/>
              <a:buChar char="•"/>
            </a:pPr>
            <a:r>
              <a:rPr lang="en-US" sz="3799">
                <a:solidFill>
                  <a:srgbClr val="000000"/>
                </a:solidFill>
                <a:latin typeface="Clear Sans Medium"/>
              </a:rPr>
              <a:t>le système est prêt à être déployé pour les utilisateurs finaux</a:t>
            </a:r>
          </a:p>
          <a:p>
            <a:pPr marL="820416" indent="-410208" lvl="1">
              <a:lnSpc>
                <a:spcPts val="5319"/>
              </a:lnSpc>
              <a:buFont typeface="Arial"/>
              <a:buChar char="•"/>
            </a:pPr>
            <a:r>
              <a:rPr lang="en-US" sz="3799">
                <a:solidFill>
                  <a:srgbClr val="000000"/>
                </a:solidFill>
                <a:latin typeface="Clear Sans Medium"/>
              </a:rPr>
              <a:t>installer dans l'environnement de production et mis à la disposition des utilisateurs.</a:t>
            </a:r>
          </a:p>
          <a:p>
            <a:pPr>
              <a:lnSpc>
                <a:spcPts val="5319"/>
              </a:lnSpc>
            </a:pPr>
          </a:p>
        </p:txBody>
      </p:sp>
      <p:sp>
        <p:nvSpPr>
          <p:cNvPr name="Freeform 7" id="7"/>
          <p:cNvSpPr/>
          <p:nvPr/>
        </p:nvSpPr>
        <p:spPr>
          <a:xfrm flipH="false" flipV="false" rot="5400000">
            <a:off x="11045050" y="2562080"/>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8" id="8"/>
          <p:cNvSpPr/>
          <p:nvPr/>
        </p:nvSpPr>
        <p:spPr>
          <a:xfrm flipH="false" flipV="false" rot="5400000">
            <a:off x="11035525" y="4532871"/>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TextBox 9" id="9"/>
          <p:cNvSpPr txBox="true"/>
          <p:nvPr/>
        </p:nvSpPr>
        <p:spPr>
          <a:xfrm rot="0">
            <a:off x="639714" y="1610758"/>
            <a:ext cx="7105915" cy="1377950"/>
          </a:xfrm>
          <a:prstGeom prst="rect">
            <a:avLst/>
          </a:prstGeom>
        </p:spPr>
        <p:txBody>
          <a:bodyPr anchor="t" rtlCol="false" tIns="0" lIns="0" bIns="0" rIns="0">
            <a:spAutoFit/>
          </a:bodyPr>
          <a:lstStyle/>
          <a:p>
            <a:pPr>
              <a:lnSpc>
                <a:spcPts val="11049"/>
              </a:lnSpc>
            </a:pPr>
            <a:r>
              <a:rPr lang="en-US" sz="8499" spc="-169">
                <a:solidFill>
                  <a:srgbClr val="FFFFFF"/>
                </a:solidFill>
                <a:latin typeface="Hammersmith One"/>
              </a:rPr>
              <a:t>Déploiement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8742460" cy="5143500"/>
            <a:chOff x="0" y="0"/>
            <a:chExt cx="11656613" cy="6858000"/>
          </a:xfrm>
        </p:grpSpPr>
        <p:pic>
          <p:nvPicPr>
            <p:cNvPr name="Picture 3" id="3"/>
            <p:cNvPicPr>
              <a:picLocks noChangeAspect="true"/>
            </p:cNvPicPr>
            <p:nvPr/>
          </p:nvPicPr>
          <p:blipFill>
            <a:blip r:embed="rId2"/>
            <a:srcRect l="0" t="4016" r="0" b="4016"/>
            <a:stretch>
              <a:fillRect/>
            </a:stretch>
          </p:blipFill>
          <p:spPr>
            <a:xfrm flipH="false" flipV="false">
              <a:off x="0" y="0"/>
              <a:ext cx="11656613" cy="6858000"/>
            </a:xfrm>
            <a:prstGeom prst="rect">
              <a:avLst/>
            </a:prstGeom>
          </p:spPr>
        </p:pic>
      </p:grpSp>
      <p:sp>
        <p:nvSpPr>
          <p:cNvPr name="AutoShape 4" id="4"/>
          <p:cNvSpPr/>
          <p:nvPr/>
        </p:nvSpPr>
        <p:spPr>
          <a:xfrm rot="0">
            <a:off x="0" y="0"/>
            <a:ext cx="8742460" cy="5143500"/>
          </a:xfrm>
          <a:prstGeom prst="rect">
            <a:avLst/>
          </a:prstGeom>
          <a:solidFill>
            <a:srgbClr val="FFB923"/>
          </a:solidFill>
        </p:spPr>
      </p:sp>
      <p:sp>
        <p:nvSpPr>
          <p:cNvPr name="Freeform 5" id="5"/>
          <p:cNvSpPr/>
          <p:nvPr/>
        </p:nvSpPr>
        <p:spPr>
          <a:xfrm flipH="false" flipV="false" rot="5400000">
            <a:off x="649611" y="313526"/>
            <a:ext cx="1068868" cy="1088661"/>
          </a:xfrm>
          <a:custGeom>
            <a:avLst/>
            <a:gdLst/>
            <a:ahLst/>
            <a:cxnLst/>
            <a:rect r="r" b="b" t="t" l="l"/>
            <a:pathLst>
              <a:path h="1088661" w="1068868">
                <a:moveTo>
                  <a:pt x="0" y="0"/>
                </a:moveTo>
                <a:lnTo>
                  <a:pt x="1068868" y="0"/>
                </a:lnTo>
                <a:lnTo>
                  <a:pt x="1068868" y="1088662"/>
                </a:lnTo>
                <a:lnTo>
                  <a:pt x="0" y="108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682784" y="2991020"/>
            <a:ext cx="5775835" cy="4646931"/>
          </a:xfrm>
          <a:prstGeom prst="rect">
            <a:avLst/>
          </a:prstGeom>
        </p:spPr>
        <p:txBody>
          <a:bodyPr anchor="t" rtlCol="false" tIns="0" lIns="0" bIns="0" rIns="0">
            <a:spAutoFit/>
          </a:bodyPr>
          <a:lstStyle/>
          <a:p>
            <a:pPr marL="820416" indent="-410208" lvl="1">
              <a:lnSpc>
                <a:spcPts val="5319"/>
              </a:lnSpc>
              <a:buFont typeface="Arial"/>
              <a:buChar char="•"/>
            </a:pPr>
            <a:r>
              <a:rPr lang="en-US" sz="3799">
                <a:solidFill>
                  <a:srgbClr val="000000"/>
                </a:solidFill>
                <a:latin typeface="Clear Sans Medium"/>
              </a:rPr>
              <a:t>Maintenance continue pour résoudre les problèmes, appliquer des correctifs,</a:t>
            </a:r>
          </a:p>
          <a:p>
            <a:pPr marL="820416" indent="-410208" lvl="1">
              <a:lnSpc>
                <a:spcPts val="5319"/>
              </a:lnSpc>
              <a:buFont typeface="Arial"/>
              <a:buChar char="•"/>
            </a:pPr>
            <a:r>
              <a:rPr lang="en-US" sz="3799">
                <a:solidFill>
                  <a:srgbClr val="000000"/>
                </a:solidFill>
                <a:latin typeface="Clear Sans Medium"/>
              </a:rPr>
              <a:t>Prendre en charge les évolutions.</a:t>
            </a:r>
          </a:p>
          <a:p>
            <a:pPr>
              <a:lnSpc>
                <a:spcPts val="5319"/>
              </a:lnSpc>
            </a:pPr>
          </a:p>
        </p:txBody>
      </p:sp>
      <p:sp>
        <p:nvSpPr>
          <p:cNvPr name="Freeform 7" id="7"/>
          <p:cNvSpPr/>
          <p:nvPr/>
        </p:nvSpPr>
        <p:spPr>
          <a:xfrm flipH="false" flipV="false" rot="5400000">
            <a:off x="11026000" y="3233851"/>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8" id="8"/>
          <p:cNvSpPr/>
          <p:nvPr/>
        </p:nvSpPr>
        <p:spPr>
          <a:xfrm flipH="false" flipV="false" rot="5400000">
            <a:off x="11026000" y="5880077"/>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TextBox 9" id="9"/>
          <p:cNvSpPr txBox="true"/>
          <p:nvPr/>
        </p:nvSpPr>
        <p:spPr>
          <a:xfrm rot="0">
            <a:off x="639714" y="1610758"/>
            <a:ext cx="7733171" cy="1377950"/>
          </a:xfrm>
          <a:prstGeom prst="rect">
            <a:avLst/>
          </a:prstGeom>
        </p:spPr>
        <p:txBody>
          <a:bodyPr anchor="t" rtlCol="false" tIns="0" lIns="0" bIns="0" rIns="0">
            <a:spAutoFit/>
          </a:bodyPr>
          <a:lstStyle/>
          <a:p>
            <a:pPr>
              <a:lnSpc>
                <a:spcPts val="11049"/>
              </a:lnSpc>
            </a:pPr>
            <a:r>
              <a:rPr lang="en-US" sz="8499" spc="-169">
                <a:solidFill>
                  <a:srgbClr val="FFFFFF"/>
                </a:solidFill>
                <a:latin typeface="Hammersmith One"/>
              </a:rPr>
              <a:t>La maintenance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B923"/>
        </a:solidFill>
      </p:bgPr>
    </p:bg>
    <p:spTree>
      <p:nvGrpSpPr>
        <p:cNvPr id="1" name=""/>
        <p:cNvGrpSpPr/>
        <p:nvPr/>
      </p:nvGrpSpPr>
      <p:grpSpPr>
        <a:xfrm>
          <a:off x="0" y="0"/>
          <a:ext cx="0" cy="0"/>
          <a:chOff x="0" y="0"/>
          <a:chExt cx="0" cy="0"/>
        </a:xfrm>
      </p:grpSpPr>
      <p:grpSp>
        <p:nvGrpSpPr>
          <p:cNvPr name="Group 2" id="2"/>
          <p:cNvGrpSpPr/>
          <p:nvPr/>
        </p:nvGrpSpPr>
        <p:grpSpPr>
          <a:xfrm rot="0">
            <a:off x="3426894" y="0"/>
            <a:ext cx="14870631" cy="10287000"/>
            <a:chOff x="0" y="0"/>
            <a:chExt cx="19827508" cy="13716000"/>
          </a:xfrm>
        </p:grpSpPr>
        <p:pic>
          <p:nvPicPr>
            <p:cNvPr name="Picture 3" id="3"/>
            <p:cNvPicPr>
              <a:picLocks noChangeAspect="true"/>
            </p:cNvPicPr>
            <p:nvPr/>
          </p:nvPicPr>
          <p:blipFill>
            <a:blip r:embed="rId2"/>
            <a:srcRect l="1814" t="0" r="1814" b="0"/>
            <a:stretch>
              <a:fillRect/>
            </a:stretch>
          </p:blipFill>
          <p:spPr>
            <a:xfrm flipH="false" flipV="false">
              <a:off x="0" y="0"/>
              <a:ext cx="19827508" cy="13716000"/>
            </a:xfrm>
            <a:prstGeom prst="rect">
              <a:avLst/>
            </a:prstGeom>
          </p:spPr>
        </p:pic>
      </p:grpSp>
      <p:sp>
        <p:nvSpPr>
          <p:cNvPr name="Freeform 4" id="4"/>
          <p:cNvSpPr/>
          <p:nvPr/>
        </p:nvSpPr>
        <p:spPr>
          <a:xfrm flipH="false" flipV="false" rot="0">
            <a:off x="3417369" y="0"/>
            <a:ext cx="12470376" cy="10314892"/>
          </a:xfrm>
          <a:custGeom>
            <a:avLst/>
            <a:gdLst/>
            <a:ahLst/>
            <a:cxnLst/>
            <a:rect r="r" b="b" t="t" l="l"/>
            <a:pathLst>
              <a:path h="10314892" w="12470376">
                <a:moveTo>
                  <a:pt x="0" y="0"/>
                </a:moveTo>
                <a:lnTo>
                  <a:pt x="12470376" y="0"/>
                </a:lnTo>
                <a:lnTo>
                  <a:pt x="12470376" y="10314892"/>
                </a:lnTo>
                <a:lnTo>
                  <a:pt x="0" y="10314892"/>
                </a:lnTo>
                <a:lnTo>
                  <a:pt x="0" y="0"/>
                </a:lnTo>
                <a:close/>
              </a:path>
            </a:pathLst>
          </a:custGeom>
          <a:blipFill>
            <a:blip r:embed="rId3">
              <a:extLst>
                <a:ext uri="{96DAC541-7B7A-43D3-8B79-37D633B846F1}">
                  <asvg:svgBlip xmlns:asvg="http://schemas.microsoft.com/office/drawing/2016/SVG/main" r:embed="rId4"/>
                </a:ext>
              </a:extLst>
            </a:blip>
            <a:stretch>
              <a:fillRect l="0" t="0" r="0" b="-20896"/>
            </a:stretch>
          </a:blipFill>
        </p:spPr>
      </p:sp>
      <p:grpSp>
        <p:nvGrpSpPr>
          <p:cNvPr name="Group 5" id="5"/>
          <p:cNvGrpSpPr/>
          <p:nvPr/>
        </p:nvGrpSpPr>
        <p:grpSpPr>
          <a:xfrm rot="0">
            <a:off x="1028700" y="3305438"/>
            <a:ext cx="11344458" cy="3676124"/>
            <a:chOff x="0" y="0"/>
            <a:chExt cx="15125944" cy="4901498"/>
          </a:xfrm>
        </p:grpSpPr>
        <p:sp>
          <p:nvSpPr>
            <p:cNvPr name="TextBox 6" id="6"/>
            <p:cNvSpPr txBox="true"/>
            <p:nvPr/>
          </p:nvSpPr>
          <p:spPr>
            <a:xfrm rot="0">
              <a:off x="0" y="3408190"/>
              <a:ext cx="15125944" cy="1493308"/>
            </a:xfrm>
            <a:prstGeom prst="rect">
              <a:avLst/>
            </a:prstGeom>
          </p:spPr>
          <p:txBody>
            <a:bodyPr anchor="t" rtlCol="false" tIns="0" lIns="0" bIns="0" rIns="0">
              <a:spAutoFit/>
            </a:bodyPr>
            <a:lstStyle/>
            <a:p>
              <a:pPr>
                <a:lnSpc>
                  <a:spcPts val="4550"/>
                </a:lnSpc>
              </a:pPr>
              <a:r>
                <a:rPr lang="en-US" sz="3500">
                  <a:solidFill>
                    <a:srgbClr val="FFFFFF"/>
                  </a:solidFill>
                  <a:latin typeface="Hammersmith One"/>
                </a:rPr>
                <a:t>Avantages et leur importance pour le succès du projet ERP</a:t>
              </a:r>
            </a:p>
          </p:txBody>
        </p:sp>
        <p:sp>
          <p:nvSpPr>
            <p:cNvPr name="TextBox 7" id="7"/>
            <p:cNvSpPr txBox="true"/>
            <p:nvPr/>
          </p:nvSpPr>
          <p:spPr>
            <a:xfrm rot="0">
              <a:off x="0" y="127000"/>
              <a:ext cx="15125944" cy="2850092"/>
            </a:xfrm>
            <a:prstGeom prst="rect">
              <a:avLst/>
            </a:prstGeom>
          </p:spPr>
          <p:txBody>
            <a:bodyPr anchor="t" rtlCol="false" tIns="0" lIns="0" bIns="0" rIns="0">
              <a:spAutoFit/>
            </a:bodyPr>
            <a:lstStyle/>
            <a:p>
              <a:pPr algn="l" marL="0" indent="0" lvl="0">
                <a:lnSpc>
                  <a:spcPts val="8612"/>
                </a:lnSpc>
                <a:spcBef>
                  <a:spcPct val="0"/>
                </a:spcBef>
              </a:pPr>
              <a:r>
                <a:rPr lang="en-US" sz="6624" spc="-132">
                  <a:solidFill>
                    <a:srgbClr val="FFFFFF"/>
                  </a:solidFill>
                  <a:latin typeface="Hammersmith One"/>
                </a:rPr>
                <a:t>Avantages et de la Méthode Waterfall</a:t>
              </a:r>
            </a:p>
          </p:txBody>
        </p:sp>
      </p:grpSp>
      <p:sp>
        <p:nvSpPr>
          <p:cNvPr name="Freeform 8" id="8"/>
          <p:cNvSpPr/>
          <p:nvPr/>
        </p:nvSpPr>
        <p:spPr>
          <a:xfrm flipH="false" flipV="false" rot="5400000">
            <a:off x="1038597" y="1018803"/>
            <a:ext cx="1068868" cy="1088661"/>
          </a:xfrm>
          <a:custGeom>
            <a:avLst/>
            <a:gdLst/>
            <a:ahLst/>
            <a:cxnLst/>
            <a:rect r="r" b="b" t="t" l="l"/>
            <a:pathLst>
              <a:path h="1088661" w="1068868">
                <a:moveTo>
                  <a:pt x="0" y="0"/>
                </a:moveTo>
                <a:lnTo>
                  <a:pt x="1068867" y="0"/>
                </a:lnTo>
                <a:lnTo>
                  <a:pt x="1068867" y="1088661"/>
                </a:lnTo>
                <a:lnTo>
                  <a:pt x="0" y="10886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17461" y="579643"/>
            <a:ext cx="898114" cy="898114"/>
            <a:chOff x="0" y="0"/>
            <a:chExt cx="1197485" cy="1197485"/>
          </a:xfrm>
        </p:grpSpPr>
        <p:grpSp>
          <p:nvGrpSpPr>
            <p:cNvPr name="Group 3" id="3"/>
            <p:cNvGrpSpPr>
              <a:grpSpLocks noChangeAspect="true"/>
            </p:cNvGrpSpPr>
            <p:nvPr/>
          </p:nvGrpSpPr>
          <p:grpSpPr>
            <a:xfrm rot="0">
              <a:off x="0" y="0"/>
              <a:ext cx="1197485" cy="1197485"/>
              <a:chOff x="0" y="0"/>
              <a:chExt cx="2540000" cy="2540000"/>
            </a:xfrm>
          </p:grpSpPr>
          <p:sp>
            <p:nvSpPr>
              <p:cNvPr name="Freeform 4" id="4"/>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EDECED"/>
              </a:solidFill>
            </p:spPr>
          </p:sp>
          <p:sp>
            <p:nvSpPr>
              <p:cNvPr name="Freeform 5" id="5"/>
              <p:cNvSpPr/>
              <p:nvPr/>
            </p:nvSpPr>
            <p:spPr>
              <a:xfrm flipH="false" flipV="false" rot="0">
                <a:off x="938551" y="17180"/>
                <a:ext cx="1688191" cy="2560630"/>
              </a:xfrm>
              <a:custGeom>
                <a:avLst/>
                <a:gdLst/>
                <a:ahLst/>
                <a:cxnLst/>
                <a:rect r="r" b="b" t="t" l="l"/>
                <a:pathLst>
                  <a:path h="2560630" w="1688191">
                    <a:moveTo>
                      <a:pt x="648949" y="23148"/>
                    </a:moveTo>
                    <a:cubicBezTo>
                      <a:pt x="1282611" y="186758"/>
                      <a:pt x="1688191" y="805106"/>
                      <a:pt x="1585814" y="1451492"/>
                    </a:cubicBezTo>
                    <a:cubicBezTo>
                      <a:pt x="1483436" y="2097878"/>
                      <a:pt x="906626" y="2560630"/>
                      <a:pt x="253420" y="2520421"/>
                    </a:cubicBezTo>
                    <a:cubicBezTo>
                      <a:pt x="162551" y="2515235"/>
                      <a:pt x="81402" y="2461825"/>
                      <a:pt x="40701" y="2380416"/>
                    </a:cubicBezTo>
                    <a:cubicBezTo>
                      <a:pt x="0" y="2299006"/>
                      <a:pt x="5969" y="2202042"/>
                      <a:pt x="56347" y="2126239"/>
                    </a:cubicBezTo>
                    <a:cubicBezTo>
                      <a:pt x="106726" y="2050436"/>
                      <a:pt x="193812" y="2007382"/>
                      <a:pt x="284632" y="2013380"/>
                    </a:cubicBezTo>
                    <a:cubicBezTo>
                      <a:pt x="676555" y="2037506"/>
                      <a:pt x="1022641" y="1759854"/>
                      <a:pt x="1084067" y="1372023"/>
                    </a:cubicBezTo>
                    <a:cubicBezTo>
                      <a:pt x="1145494" y="984192"/>
                      <a:pt x="902146" y="613183"/>
                      <a:pt x="521949" y="515017"/>
                    </a:cubicBezTo>
                    <a:cubicBezTo>
                      <a:pt x="433721" y="492657"/>
                      <a:pt x="364201" y="424799"/>
                      <a:pt x="339713" y="337138"/>
                    </a:cubicBezTo>
                    <a:cubicBezTo>
                      <a:pt x="315225" y="249478"/>
                      <a:pt x="339511" y="155414"/>
                      <a:pt x="403377" y="90567"/>
                    </a:cubicBezTo>
                    <a:cubicBezTo>
                      <a:pt x="467243" y="25719"/>
                      <a:pt x="560925" y="0"/>
                      <a:pt x="648949" y="23148"/>
                    </a:cubicBezTo>
                    <a:close/>
                  </a:path>
                </a:pathLst>
              </a:custGeom>
              <a:solidFill>
                <a:srgbClr val="FFB923"/>
              </a:solidFill>
            </p:spPr>
          </p:sp>
        </p:grpSp>
      </p:grpSp>
      <p:grpSp>
        <p:nvGrpSpPr>
          <p:cNvPr name="Group 6" id="6"/>
          <p:cNvGrpSpPr/>
          <p:nvPr/>
        </p:nvGrpSpPr>
        <p:grpSpPr>
          <a:xfrm rot="0">
            <a:off x="12128146" y="399016"/>
            <a:ext cx="5131154" cy="1876526"/>
            <a:chOff x="0" y="0"/>
            <a:chExt cx="6841538" cy="2502035"/>
          </a:xfrm>
        </p:grpSpPr>
        <p:sp>
          <p:nvSpPr>
            <p:cNvPr name="TextBox 7" id="7"/>
            <p:cNvSpPr txBox="true"/>
            <p:nvPr/>
          </p:nvSpPr>
          <p:spPr>
            <a:xfrm rot="0">
              <a:off x="0" y="-47625"/>
              <a:ext cx="6841538" cy="547158"/>
            </a:xfrm>
            <a:prstGeom prst="rect">
              <a:avLst/>
            </a:prstGeom>
          </p:spPr>
          <p:txBody>
            <a:bodyPr anchor="t" rtlCol="false" tIns="0" lIns="0" bIns="0" rIns="0">
              <a:spAutoFit/>
            </a:bodyPr>
            <a:lstStyle/>
            <a:p>
              <a:pPr>
                <a:lnSpc>
                  <a:spcPts val="3499"/>
                </a:lnSpc>
              </a:pPr>
              <a:r>
                <a:rPr lang="en-US" sz="2499">
                  <a:solidFill>
                    <a:srgbClr val="000000"/>
                  </a:solidFill>
                  <a:latin typeface="Clear Sans Medium"/>
                </a:rPr>
                <a:t>STRUCTURE CLAIRE ET LINÉAIRE</a:t>
              </a:r>
            </a:p>
          </p:txBody>
        </p:sp>
        <p:sp>
          <p:nvSpPr>
            <p:cNvPr name="TextBox 8" id="8"/>
            <p:cNvSpPr txBox="true"/>
            <p:nvPr/>
          </p:nvSpPr>
          <p:spPr>
            <a:xfrm rot="0">
              <a:off x="0" y="967875"/>
              <a:ext cx="6841538" cy="1525693"/>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000000"/>
                  </a:solidFill>
                  <a:latin typeface="Clear Sans Bold"/>
                </a:rPr>
                <a:t>Offre </a:t>
              </a:r>
              <a:r>
                <a:rPr lang="en-US" sz="2200">
                  <a:solidFill>
                    <a:srgbClr val="000000"/>
                  </a:solidFill>
                  <a:latin typeface="Clear Sans"/>
                </a:rPr>
                <a:t>une </a:t>
              </a:r>
              <a:r>
                <a:rPr lang="en-US" sz="2200">
                  <a:solidFill>
                    <a:srgbClr val="000000"/>
                  </a:solidFill>
                  <a:latin typeface="Clear Sans Bold"/>
                </a:rPr>
                <a:t>vision globale</a:t>
              </a:r>
              <a:r>
                <a:rPr lang="en-US" sz="2200">
                  <a:solidFill>
                    <a:srgbClr val="000000"/>
                  </a:solidFill>
                  <a:latin typeface="Clear Sans"/>
                </a:rPr>
                <a:t> du projet</a:t>
              </a:r>
            </a:p>
            <a:p>
              <a:pPr marL="474981" indent="-237491" lvl="1">
                <a:lnSpc>
                  <a:spcPts val="3080"/>
                </a:lnSpc>
                <a:buFont typeface="Arial"/>
                <a:buChar char="•"/>
              </a:pPr>
              <a:r>
                <a:rPr lang="en-US" sz="2200">
                  <a:solidFill>
                    <a:srgbClr val="000000"/>
                  </a:solidFill>
                  <a:latin typeface="Clear Sans Bold"/>
                </a:rPr>
                <a:t>Comprendre</a:t>
              </a:r>
              <a:r>
                <a:rPr lang="en-US" sz="2200">
                  <a:solidFill>
                    <a:srgbClr val="000000"/>
                  </a:solidFill>
                  <a:latin typeface="Clear Sans"/>
                </a:rPr>
                <a:t> facilement la </a:t>
              </a:r>
              <a:r>
                <a:rPr lang="en-US" sz="2200">
                  <a:solidFill>
                    <a:srgbClr val="000000"/>
                  </a:solidFill>
                  <a:latin typeface="Clear Sans Bold"/>
                </a:rPr>
                <a:t>séquence des étapes et des activités</a:t>
              </a:r>
              <a:r>
                <a:rPr lang="en-US" sz="2200">
                  <a:solidFill>
                    <a:srgbClr val="000000"/>
                  </a:solidFill>
                  <a:latin typeface="Clear Sans"/>
                </a:rPr>
                <a:t>.</a:t>
              </a:r>
            </a:p>
          </p:txBody>
        </p:sp>
      </p:grpSp>
      <p:grpSp>
        <p:nvGrpSpPr>
          <p:cNvPr name="Group 9" id="9"/>
          <p:cNvGrpSpPr/>
          <p:nvPr/>
        </p:nvGrpSpPr>
        <p:grpSpPr>
          <a:xfrm rot="0">
            <a:off x="12137671" y="2817011"/>
            <a:ext cx="5131154" cy="1929866"/>
            <a:chOff x="0" y="0"/>
            <a:chExt cx="6841538" cy="2573155"/>
          </a:xfrm>
        </p:grpSpPr>
        <p:sp>
          <p:nvSpPr>
            <p:cNvPr name="TextBox 10" id="10"/>
            <p:cNvSpPr txBox="true"/>
            <p:nvPr/>
          </p:nvSpPr>
          <p:spPr>
            <a:xfrm rot="0">
              <a:off x="0" y="-47625"/>
              <a:ext cx="6841538" cy="547158"/>
            </a:xfrm>
            <a:prstGeom prst="rect">
              <a:avLst/>
            </a:prstGeom>
          </p:spPr>
          <p:txBody>
            <a:bodyPr anchor="t" rtlCol="false" tIns="0" lIns="0" bIns="0" rIns="0">
              <a:spAutoFit/>
            </a:bodyPr>
            <a:lstStyle/>
            <a:p>
              <a:pPr>
                <a:lnSpc>
                  <a:spcPts val="3499"/>
                </a:lnSpc>
              </a:pPr>
              <a:r>
                <a:rPr lang="en-US" sz="2499">
                  <a:solidFill>
                    <a:srgbClr val="000000"/>
                  </a:solidFill>
                  <a:latin typeface="Clear Sans Medium"/>
                </a:rPr>
                <a:t>DOCUMENTATION EXHAUSTIVE</a:t>
              </a:r>
            </a:p>
          </p:txBody>
        </p:sp>
        <p:sp>
          <p:nvSpPr>
            <p:cNvPr name="TextBox 11" id="11"/>
            <p:cNvSpPr txBox="true"/>
            <p:nvPr/>
          </p:nvSpPr>
          <p:spPr>
            <a:xfrm rot="0">
              <a:off x="0" y="1038995"/>
              <a:ext cx="6841538" cy="1525693"/>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000000"/>
                  </a:solidFill>
                  <a:latin typeface="Clear Sans Bold"/>
                </a:rPr>
                <a:t>Assurer </a:t>
              </a:r>
              <a:r>
                <a:rPr lang="en-US" sz="2200">
                  <a:solidFill>
                    <a:srgbClr val="000000"/>
                  </a:solidFill>
                  <a:latin typeface="Clear Sans"/>
                </a:rPr>
                <a:t>la </a:t>
              </a:r>
              <a:r>
                <a:rPr lang="en-US" sz="2200">
                  <a:solidFill>
                    <a:srgbClr val="000000"/>
                  </a:solidFill>
                  <a:latin typeface="Clear Sans Bold"/>
                </a:rPr>
                <a:t>compréhension</a:t>
              </a:r>
              <a:r>
                <a:rPr lang="en-US" sz="2200">
                  <a:solidFill>
                    <a:srgbClr val="000000"/>
                  </a:solidFill>
                  <a:latin typeface="Clear Sans"/>
                </a:rPr>
                <a:t>, la </a:t>
              </a:r>
              <a:r>
                <a:rPr lang="en-US" sz="2200">
                  <a:solidFill>
                    <a:srgbClr val="000000"/>
                  </a:solidFill>
                  <a:latin typeface="Clear Sans Bold"/>
                </a:rPr>
                <a:t>traçabilité </a:t>
              </a:r>
              <a:r>
                <a:rPr lang="en-US" sz="2200">
                  <a:solidFill>
                    <a:srgbClr val="000000"/>
                  </a:solidFill>
                  <a:latin typeface="Clear Sans"/>
                </a:rPr>
                <a:t>et la </a:t>
              </a:r>
              <a:r>
                <a:rPr lang="en-US" sz="2200">
                  <a:solidFill>
                    <a:srgbClr val="000000"/>
                  </a:solidFill>
                  <a:latin typeface="Clear Sans Bold"/>
                </a:rPr>
                <a:t>transparence </a:t>
              </a:r>
              <a:r>
                <a:rPr lang="en-US" sz="2200">
                  <a:solidFill>
                    <a:srgbClr val="000000"/>
                  </a:solidFill>
                  <a:latin typeface="Clear Sans"/>
                </a:rPr>
                <a:t>tout au long du projet</a:t>
              </a:r>
            </a:p>
          </p:txBody>
        </p:sp>
      </p:grpSp>
      <p:sp>
        <p:nvSpPr>
          <p:cNvPr name="AutoShape 12" id="12"/>
          <p:cNvSpPr/>
          <p:nvPr/>
        </p:nvSpPr>
        <p:spPr>
          <a:xfrm rot="0">
            <a:off x="0" y="0"/>
            <a:ext cx="8637027" cy="10287000"/>
          </a:xfrm>
          <a:prstGeom prst="rect">
            <a:avLst/>
          </a:prstGeom>
          <a:solidFill>
            <a:srgbClr val="FFB923"/>
          </a:solidFill>
        </p:spPr>
      </p:sp>
      <p:sp>
        <p:nvSpPr>
          <p:cNvPr name="TextBox 13" id="13"/>
          <p:cNvSpPr txBox="true"/>
          <p:nvPr/>
        </p:nvSpPr>
        <p:spPr>
          <a:xfrm rot="0">
            <a:off x="756889" y="2270317"/>
            <a:ext cx="6486916" cy="5541328"/>
          </a:xfrm>
          <a:prstGeom prst="rect">
            <a:avLst/>
          </a:prstGeom>
        </p:spPr>
        <p:txBody>
          <a:bodyPr anchor="t" rtlCol="false" tIns="0" lIns="0" bIns="0" rIns="0">
            <a:spAutoFit/>
          </a:bodyPr>
          <a:lstStyle/>
          <a:p>
            <a:pPr>
              <a:lnSpc>
                <a:spcPts val="10952"/>
              </a:lnSpc>
            </a:pPr>
            <a:r>
              <a:rPr lang="en-US" sz="8424" spc="-168">
                <a:solidFill>
                  <a:srgbClr val="FFFFFF"/>
                </a:solidFill>
                <a:latin typeface="Hammersmith One Semi-Bold"/>
              </a:rPr>
              <a:t>Avantages de la Méthode Waterfall</a:t>
            </a:r>
          </a:p>
        </p:txBody>
      </p:sp>
      <p:sp>
        <p:nvSpPr>
          <p:cNvPr name="Freeform 14" id="14"/>
          <p:cNvSpPr/>
          <p:nvPr/>
        </p:nvSpPr>
        <p:spPr>
          <a:xfrm flipH="false" flipV="false" rot="5400000">
            <a:off x="766786" y="389119"/>
            <a:ext cx="1068868" cy="1088661"/>
          </a:xfrm>
          <a:custGeom>
            <a:avLst/>
            <a:gdLst/>
            <a:ahLst/>
            <a:cxnLst/>
            <a:rect r="r" b="b" t="t" l="l"/>
            <a:pathLst>
              <a:path h="1088661" w="1068868">
                <a:moveTo>
                  <a:pt x="0" y="0"/>
                </a:moveTo>
                <a:lnTo>
                  <a:pt x="1068867" y="0"/>
                </a:lnTo>
                <a:lnTo>
                  <a:pt x="1068867" y="1088662"/>
                </a:lnTo>
                <a:lnTo>
                  <a:pt x="0" y="10886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5" id="15"/>
          <p:cNvSpPr/>
          <p:nvPr/>
        </p:nvSpPr>
        <p:spPr>
          <a:xfrm>
            <a:off x="9279731" y="2632493"/>
            <a:ext cx="8294184" cy="0"/>
          </a:xfrm>
          <a:prstGeom prst="line">
            <a:avLst/>
          </a:prstGeom>
          <a:ln cap="rnd" w="19050">
            <a:solidFill>
              <a:srgbClr val="FFB923"/>
            </a:solidFill>
            <a:prstDash val="solid"/>
            <a:headEnd type="none" len="sm" w="sm"/>
            <a:tailEnd type="none" len="sm" w="sm"/>
          </a:ln>
        </p:spPr>
      </p:sp>
      <p:sp>
        <p:nvSpPr>
          <p:cNvPr name="AutoShape 16" id="16"/>
          <p:cNvSpPr/>
          <p:nvPr/>
        </p:nvSpPr>
        <p:spPr>
          <a:xfrm>
            <a:off x="9279731" y="5153025"/>
            <a:ext cx="8294184" cy="0"/>
          </a:xfrm>
          <a:prstGeom prst="line">
            <a:avLst/>
          </a:prstGeom>
          <a:ln cap="rnd" w="19050">
            <a:solidFill>
              <a:srgbClr val="FFB923"/>
            </a:solidFill>
            <a:prstDash val="solid"/>
            <a:headEnd type="none" len="sm" w="sm"/>
            <a:tailEnd type="none" len="sm" w="sm"/>
          </a:ln>
        </p:spPr>
      </p:sp>
      <p:grpSp>
        <p:nvGrpSpPr>
          <p:cNvPr name="Group 17" id="17"/>
          <p:cNvGrpSpPr/>
          <p:nvPr/>
        </p:nvGrpSpPr>
        <p:grpSpPr>
          <a:xfrm rot="0">
            <a:off x="9817461" y="3443702"/>
            <a:ext cx="898114" cy="898114"/>
            <a:chOff x="0" y="0"/>
            <a:chExt cx="1197485" cy="1197485"/>
          </a:xfrm>
        </p:grpSpPr>
        <p:grpSp>
          <p:nvGrpSpPr>
            <p:cNvPr name="Group 18" id="18"/>
            <p:cNvGrpSpPr>
              <a:grpSpLocks noChangeAspect="true"/>
            </p:cNvGrpSpPr>
            <p:nvPr/>
          </p:nvGrpSpPr>
          <p:grpSpPr>
            <a:xfrm rot="0">
              <a:off x="0" y="0"/>
              <a:ext cx="1197485" cy="1197485"/>
              <a:chOff x="0" y="0"/>
              <a:chExt cx="2540000" cy="2540000"/>
            </a:xfrm>
          </p:grpSpPr>
          <p:sp>
            <p:nvSpPr>
              <p:cNvPr name="Freeform 19" id="19"/>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EDECED"/>
              </a:solidFill>
            </p:spPr>
          </p:sp>
          <p:sp>
            <p:nvSpPr>
              <p:cNvPr name="Freeform 20" id="20"/>
              <p:cNvSpPr/>
              <p:nvPr/>
            </p:nvSpPr>
            <p:spPr>
              <a:xfrm flipH="false" flipV="false" rot="0">
                <a:off x="938551" y="17180"/>
                <a:ext cx="1688191" cy="2560630"/>
              </a:xfrm>
              <a:custGeom>
                <a:avLst/>
                <a:gdLst/>
                <a:ahLst/>
                <a:cxnLst/>
                <a:rect r="r" b="b" t="t" l="l"/>
                <a:pathLst>
                  <a:path h="2560630" w="1688191">
                    <a:moveTo>
                      <a:pt x="648949" y="23148"/>
                    </a:moveTo>
                    <a:cubicBezTo>
                      <a:pt x="1282611" y="186758"/>
                      <a:pt x="1688191" y="805106"/>
                      <a:pt x="1585814" y="1451492"/>
                    </a:cubicBezTo>
                    <a:cubicBezTo>
                      <a:pt x="1483436" y="2097878"/>
                      <a:pt x="906626" y="2560630"/>
                      <a:pt x="253420" y="2520421"/>
                    </a:cubicBezTo>
                    <a:cubicBezTo>
                      <a:pt x="162551" y="2515235"/>
                      <a:pt x="81402" y="2461825"/>
                      <a:pt x="40701" y="2380416"/>
                    </a:cubicBezTo>
                    <a:cubicBezTo>
                      <a:pt x="0" y="2299006"/>
                      <a:pt x="5969" y="2202042"/>
                      <a:pt x="56347" y="2126239"/>
                    </a:cubicBezTo>
                    <a:cubicBezTo>
                      <a:pt x="106726" y="2050436"/>
                      <a:pt x="193812" y="2007382"/>
                      <a:pt x="284632" y="2013380"/>
                    </a:cubicBezTo>
                    <a:cubicBezTo>
                      <a:pt x="676555" y="2037506"/>
                      <a:pt x="1022641" y="1759854"/>
                      <a:pt x="1084067" y="1372023"/>
                    </a:cubicBezTo>
                    <a:cubicBezTo>
                      <a:pt x="1145494" y="984192"/>
                      <a:pt x="902146" y="613183"/>
                      <a:pt x="521949" y="515017"/>
                    </a:cubicBezTo>
                    <a:cubicBezTo>
                      <a:pt x="433721" y="492657"/>
                      <a:pt x="364201" y="424799"/>
                      <a:pt x="339713" y="337138"/>
                    </a:cubicBezTo>
                    <a:cubicBezTo>
                      <a:pt x="315225" y="249478"/>
                      <a:pt x="339511" y="155414"/>
                      <a:pt x="403377" y="90567"/>
                    </a:cubicBezTo>
                    <a:cubicBezTo>
                      <a:pt x="467243" y="25719"/>
                      <a:pt x="560925" y="0"/>
                      <a:pt x="648949" y="23148"/>
                    </a:cubicBezTo>
                    <a:close/>
                  </a:path>
                </a:pathLst>
              </a:custGeom>
              <a:solidFill>
                <a:srgbClr val="FFB923"/>
              </a:solidFill>
            </p:spPr>
          </p:sp>
        </p:grpSp>
      </p:grpSp>
      <p:grpSp>
        <p:nvGrpSpPr>
          <p:cNvPr name="Group 21" id="21"/>
          <p:cNvGrpSpPr/>
          <p:nvPr/>
        </p:nvGrpSpPr>
        <p:grpSpPr>
          <a:xfrm rot="0">
            <a:off x="12128146" y="5505450"/>
            <a:ext cx="5131154" cy="1539341"/>
            <a:chOff x="0" y="0"/>
            <a:chExt cx="6841538" cy="2052455"/>
          </a:xfrm>
        </p:grpSpPr>
        <p:sp>
          <p:nvSpPr>
            <p:cNvPr name="TextBox 22" id="22"/>
            <p:cNvSpPr txBox="true"/>
            <p:nvPr/>
          </p:nvSpPr>
          <p:spPr>
            <a:xfrm rot="0">
              <a:off x="0" y="-47625"/>
              <a:ext cx="6841538" cy="547158"/>
            </a:xfrm>
            <a:prstGeom prst="rect">
              <a:avLst/>
            </a:prstGeom>
          </p:spPr>
          <p:txBody>
            <a:bodyPr anchor="t" rtlCol="false" tIns="0" lIns="0" bIns="0" rIns="0">
              <a:spAutoFit/>
            </a:bodyPr>
            <a:lstStyle/>
            <a:p>
              <a:pPr>
                <a:lnSpc>
                  <a:spcPts val="3499"/>
                </a:lnSpc>
              </a:pPr>
              <a:r>
                <a:rPr lang="en-US" sz="2499">
                  <a:solidFill>
                    <a:srgbClr val="000000"/>
                  </a:solidFill>
                  <a:latin typeface="Clear Sans Medium"/>
                </a:rPr>
                <a:t>CONTRÔLE DE LA QUALITÉ</a:t>
              </a:r>
            </a:p>
          </p:txBody>
        </p:sp>
        <p:sp>
          <p:nvSpPr>
            <p:cNvPr name="TextBox 23" id="23"/>
            <p:cNvSpPr txBox="true"/>
            <p:nvPr/>
          </p:nvSpPr>
          <p:spPr>
            <a:xfrm rot="0">
              <a:off x="0" y="1038995"/>
              <a:ext cx="6841538" cy="1004993"/>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000000"/>
                  </a:solidFill>
                  <a:latin typeface="Clear Sans"/>
                </a:rPr>
                <a:t>Permet </a:t>
              </a:r>
              <a:r>
                <a:rPr lang="en-US" sz="2200">
                  <a:solidFill>
                    <a:srgbClr val="000000"/>
                  </a:solidFill>
                  <a:latin typeface="Clear Sans Bold"/>
                </a:rPr>
                <a:t>d'identifier </a:t>
              </a:r>
              <a:r>
                <a:rPr lang="en-US" sz="2200">
                  <a:solidFill>
                    <a:srgbClr val="000000"/>
                  </a:solidFill>
                  <a:latin typeface="Clear Sans"/>
                </a:rPr>
                <a:t>et de </a:t>
              </a:r>
              <a:r>
                <a:rPr lang="en-US" sz="2200">
                  <a:solidFill>
                    <a:srgbClr val="000000"/>
                  </a:solidFill>
                  <a:latin typeface="Clear Sans Bold"/>
                </a:rPr>
                <a:t>corriger </a:t>
              </a:r>
              <a:r>
                <a:rPr lang="en-US" sz="2200">
                  <a:solidFill>
                    <a:srgbClr val="000000"/>
                  </a:solidFill>
                  <a:latin typeface="Clear Sans"/>
                </a:rPr>
                <a:t>les </a:t>
              </a:r>
              <a:r>
                <a:rPr lang="en-US" sz="2200">
                  <a:solidFill>
                    <a:srgbClr val="000000"/>
                  </a:solidFill>
                  <a:latin typeface="Clear Sans Bold"/>
                </a:rPr>
                <a:t>erreurs </a:t>
              </a:r>
              <a:r>
                <a:rPr lang="en-US" sz="2200">
                  <a:solidFill>
                    <a:srgbClr val="000000"/>
                  </a:solidFill>
                  <a:latin typeface="Clear Sans"/>
                </a:rPr>
                <a:t>dès leur apparition</a:t>
              </a:r>
            </a:p>
          </p:txBody>
        </p:sp>
      </p:grpSp>
      <p:sp>
        <p:nvSpPr>
          <p:cNvPr name="AutoShape 24" id="24"/>
          <p:cNvSpPr/>
          <p:nvPr/>
        </p:nvSpPr>
        <p:spPr>
          <a:xfrm>
            <a:off x="9279731" y="7396279"/>
            <a:ext cx="8294184" cy="0"/>
          </a:xfrm>
          <a:prstGeom prst="line">
            <a:avLst/>
          </a:prstGeom>
          <a:ln cap="rnd" w="19050">
            <a:solidFill>
              <a:srgbClr val="FFB923"/>
            </a:solidFill>
            <a:prstDash val="solid"/>
            <a:headEnd type="none" len="sm" w="sm"/>
            <a:tailEnd type="none" len="sm" w="sm"/>
          </a:ln>
        </p:spPr>
      </p:sp>
      <p:grpSp>
        <p:nvGrpSpPr>
          <p:cNvPr name="Group 25" id="25"/>
          <p:cNvGrpSpPr/>
          <p:nvPr/>
        </p:nvGrpSpPr>
        <p:grpSpPr>
          <a:xfrm rot="0">
            <a:off x="9817461" y="5825595"/>
            <a:ext cx="898114" cy="898114"/>
            <a:chOff x="0" y="0"/>
            <a:chExt cx="1197485" cy="1197485"/>
          </a:xfrm>
        </p:grpSpPr>
        <p:grpSp>
          <p:nvGrpSpPr>
            <p:cNvPr name="Group 26" id="26"/>
            <p:cNvGrpSpPr>
              <a:grpSpLocks noChangeAspect="true"/>
            </p:cNvGrpSpPr>
            <p:nvPr/>
          </p:nvGrpSpPr>
          <p:grpSpPr>
            <a:xfrm rot="0">
              <a:off x="0" y="0"/>
              <a:ext cx="1197485" cy="1197485"/>
              <a:chOff x="0" y="0"/>
              <a:chExt cx="2540000" cy="2540000"/>
            </a:xfrm>
          </p:grpSpPr>
          <p:sp>
            <p:nvSpPr>
              <p:cNvPr name="Freeform 27" id="27"/>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EDECED"/>
              </a:solidFill>
            </p:spPr>
          </p:sp>
          <p:sp>
            <p:nvSpPr>
              <p:cNvPr name="Freeform 28" id="28"/>
              <p:cNvSpPr/>
              <p:nvPr/>
            </p:nvSpPr>
            <p:spPr>
              <a:xfrm flipH="false" flipV="false" rot="0">
                <a:off x="938551" y="17180"/>
                <a:ext cx="1688191" cy="2560630"/>
              </a:xfrm>
              <a:custGeom>
                <a:avLst/>
                <a:gdLst/>
                <a:ahLst/>
                <a:cxnLst/>
                <a:rect r="r" b="b" t="t" l="l"/>
                <a:pathLst>
                  <a:path h="2560630" w="1688191">
                    <a:moveTo>
                      <a:pt x="648949" y="23148"/>
                    </a:moveTo>
                    <a:cubicBezTo>
                      <a:pt x="1282611" y="186758"/>
                      <a:pt x="1688191" y="805106"/>
                      <a:pt x="1585814" y="1451492"/>
                    </a:cubicBezTo>
                    <a:cubicBezTo>
                      <a:pt x="1483436" y="2097878"/>
                      <a:pt x="906626" y="2560630"/>
                      <a:pt x="253420" y="2520421"/>
                    </a:cubicBezTo>
                    <a:cubicBezTo>
                      <a:pt x="162551" y="2515235"/>
                      <a:pt x="81402" y="2461825"/>
                      <a:pt x="40701" y="2380416"/>
                    </a:cubicBezTo>
                    <a:cubicBezTo>
                      <a:pt x="0" y="2299006"/>
                      <a:pt x="5969" y="2202042"/>
                      <a:pt x="56347" y="2126239"/>
                    </a:cubicBezTo>
                    <a:cubicBezTo>
                      <a:pt x="106726" y="2050436"/>
                      <a:pt x="193812" y="2007382"/>
                      <a:pt x="284632" y="2013380"/>
                    </a:cubicBezTo>
                    <a:cubicBezTo>
                      <a:pt x="676555" y="2037506"/>
                      <a:pt x="1022641" y="1759854"/>
                      <a:pt x="1084067" y="1372023"/>
                    </a:cubicBezTo>
                    <a:cubicBezTo>
                      <a:pt x="1145494" y="984192"/>
                      <a:pt x="902146" y="613183"/>
                      <a:pt x="521949" y="515017"/>
                    </a:cubicBezTo>
                    <a:cubicBezTo>
                      <a:pt x="433721" y="492657"/>
                      <a:pt x="364201" y="424799"/>
                      <a:pt x="339713" y="337138"/>
                    </a:cubicBezTo>
                    <a:cubicBezTo>
                      <a:pt x="315225" y="249478"/>
                      <a:pt x="339511" y="155414"/>
                      <a:pt x="403377" y="90567"/>
                    </a:cubicBezTo>
                    <a:cubicBezTo>
                      <a:pt x="467243" y="25719"/>
                      <a:pt x="560925" y="0"/>
                      <a:pt x="648949" y="23148"/>
                    </a:cubicBezTo>
                    <a:close/>
                  </a:path>
                </a:pathLst>
              </a:custGeom>
              <a:solidFill>
                <a:srgbClr val="FFB923"/>
              </a:solidFill>
            </p:spPr>
          </p:sp>
        </p:grpSp>
      </p:grpSp>
      <p:grpSp>
        <p:nvGrpSpPr>
          <p:cNvPr name="Group 29" id="29"/>
          <p:cNvGrpSpPr/>
          <p:nvPr/>
        </p:nvGrpSpPr>
        <p:grpSpPr>
          <a:xfrm rot="0">
            <a:off x="12137671" y="7718959"/>
            <a:ext cx="5131154" cy="1977491"/>
            <a:chOff x="0" y="0"/>
            <a:chExt cx="6841538" cy="2636655"/>
          </a:xfrm>
        </p:grpSpPr>
        <p:sp>
          <p:nvSpPr>
            <p:cNvPr name="TextBox 30" id="30"/>
            <p:cNvSpPr txBox="true"/>
            <p:nvPr/>
          </p:nvSpPr>
          <p:spPr>
            <a:xfrm rot="0">
              <a:off x="0" y="-47625"/>
              <a:ext cx="6841538" cy="1131358"/>
            </a:xfrm>
            <a:prstGeom prst="rect">
              <a:avLst/>
            </a:prstGeom>
          </p:spPr>
          <p:txBody>
            <a:bodyPr anchor="t" rtlCol="false" tIns="0" lIns="0" bIns="0" rIns="0">
              <a:spAutoFit/>
            </a:bodyPr>
            <a:lstStyle/>
            <a:p>
              <a:pPr>
                <a:lnSpc>
                  <a:spcPts val="3499"/>
                </a:lnSpc>
              </a:pPr>
              <a:r>
                <a:rPr lang="en-US" sz="2499">
                  <a:solidFill>
                    <a:srgbClr val="000000"/>
                  </a:solidFill>
                  <a:latin typeface="Clear Sans Medium"/>
                </a:rPr>
                <a:t>ADAPTATION AUX NORMES ET RÉGLEMENTATIONS</a:t>
              </a:r>
            </a:p>
          </p:txBody>
        </p:sp>
        <p:sp>
          <p:nvSpPr>
            <p:cNvPr name="TextBox 31" id="31"/>
            <p:cNvSpPr txBox="true"/>
            <p:nvPr/>
          </p:nvSpPr>
          <p:spPr>
            <a:xfrm rot="0">
              <a:off x="0" y="1623195"/>
              <a:ext cx="6841538" cy="1004993"/>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000000"/>
                  </a:solidFill>
                  <a:latin typeface="Clear Sans Bold"/>
                </a:rPr>
                <a:t>Garantir </a:t>
              </a:r>
              <a:r>
                <a:rPr lang="en-US" sz="2200">
                  <a:solidFill>
                    <a:srgbClr val="000000"/>
                  </a:solidFill>
                  <a:latin typeface="Clear Sans"/>
                </a:rPr>
                <a:t>la </a:t>
              </a:r>
              <a:r>
                <a:rPr lang="en-US" sz="2200">
                  <a:solidFill>
                    <a:srgbClr val="000000"/>
                  </a:solidFill>
                  <a:latin typeface="Clear Sans Bold"/>
                </a:rPr>
                <a:t>conformité </a:t>
              </a:r>
              <a:r>
                <a:rPr lang="en-US" sz="2200">
                  <a:solidFill>
                    <a:srgbClr val="000000"/>
                  </a:solidFill>
                  <a:latin typeface="Clear Sans"/>
                </a:rPr>
                <a:t>aux n</a:t>
              </a:r>
              <a:r>
                <a:rPr lang="en-US" sz="2200">
                  <a:solidFill>
                    <a:srgbClr val="000000"/>
                  </a:solidFill>
                  <a:latin typeface="Clear Sans Bold"/>
                </a:rPr>
                <a:t>ormes en vigueur</a:t>
              </a:r>
            </a:p>
          </p:txBody>
        </p:sp>
      </p:grpSp>
      <p:grpSp>
        <p:nvGrpSpPr>
          <p:cNvPr name="Group 32" id="32"/>
          <p:cNvGrpSpPr/>
          <p:nvPr/>
        </p:nvGrpSpPr>
        <p:grpSpPr>
          <a:xfrm rot="0">
            <a:off x="9817461" y="8205904"/>
            <a:ext cx="898114" cy="898114"/>
            <a:chOff x="0" y="0"/>
            <a:chExt cx="1197485" cy="1197485"/>
          </a:xfrm>
        </p:grpSpPr>
        <p:grpSp>
          <p:nvGrpSpPr>
            <p:cNvPr name="Group 33" id="33"/>
            <p:cNvGrpSpPr>
              <a:grpSpLocks noChangeAspect="true"/>
            </p:cNvGrpSpPr>
            <p:nvPr/>
          </p:nvGrpSpPr>
          <p:grpSpPr>
            <a:xfrm rot="0">
              <a:off x="0" y="0"/>
              <a:ext cx="1197485" cy="1197485"/>
              <a:chOff x="0" y="0"/>
              <a:chExt cx="2540000" cy="2540000"/>
            </a:xfrm>
          </p:grpSpPr>
          <p:sp>
            <p:nvSpPr>
              <p:cNvPr name="Freeform 34" id="34"/>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EDECED"/>
              </a:solidFill>
            </p:spPr>
          </p:sp>
          <p:sp>
            <p:nvSpPr>
              <p:cNvPr name="Freeform 35" id="35"/>
              <p:cNvSpPr/>
              <p:nvPr/>
            </p:nvSpPr>
            <p:spPr>
              <a:xfrm flipH="false" flipV="false" rot="0">
                <a:off x="938551" y="17180"/>
                <a:ext cx="1688191" cy="2560630"/>
              </a:xfrm>
              <a:custGeom>
                <a:avLst/>
                <a:gdLst/>
                <a:ahLst/>
                <a:cxnLst/>
                <a:rect r="r" b="b" t="t" l="l"/>
                <a:pathLst>
                  <a:path h="2560630" w="1688191">
                    <a:moveTo>
                      <a:pt x="648949" y="23148"/>
                    </a:moveTo>
                    <a:cubicBezTo>
                      <a:pt x="1282611" y="186758"/>
                      <a:pt x="1688191" y="805106"/>
                      <a:pt x="1585814" y="1451492"/>
                    </a:cubicBezTo>
                    <a:cubicBezTo>
                      <a:pt x="1483436" y="2097878"/>
                      <a:pt x="906626" y="2560630"/>
                      <a:pt x="253420" y="2520421"/>
                    </a:cubicBezTo>
                    <a:cubicBezTo>
                      <a:pt x="162551" y="2515235"/>
                      <a:pt x="81402" y="2461825"/>
                      <a:pt x="40701" y="2380416"/>
                    </a:cubicBezTo>
                    <a:cubicBezTo>
                      <a:pt x="0" y="2299006"/>
                      <a:pt x="5969" y="2202042"/>
                      <a:pt x="56347" y="2126239"/>
                    </a:cubicBezTo>
                    <a:cubicBezTo>
                      <a:pt x="106726" y="2050436"/>
                      <a:pt x="193812" y="2007382"/>
                      <a:pt x="284632" y="2013380"/>
                    </a:cubicBezTo>
                    <a:cubicBezTo>
                      <a:pt x="676555" y="2037506"/>
                      <a:pt x="1022641" y="1759854"/>
                      <a:pt x="1084067" y="1372023"/>
                    </a:cubicBezTo>
                    <a:cubicBezTo>
                      <a:pt x="1145494" y="984192"/>
                      <a:pt x="902146" y="613183"/>
                      <a:pt x="521949" y="515017"/>
                    </a:cubicBezTo>
                    <a:cubicBezTo>
                      <a:pt x="433721" y="492657"/>
                      <a:pt x="364201" y="424799"/>
                      <a:pt x="339713" y="337138"/>
                    </a:cubicBezTo>
                    <a:cubicBezTo>
                      <a:pt x="315225" y="249478"/>
                      <a:pt x="339511" y="155414"/>
                      <a:pt x="403377" y="90567"/>
                    </a:cubicBezTo>
                    <a:cubicBezTo>
                      <a:pt x="467243" y="25719"/>
                      <a:pt x="560925" y="0"/>
                      <a:pt x="648949" y="23148"/>
                    </a:cubicBezTo>
                    <a:close/>
                  </a:path>
                </a:pathLst>
              </a:custGeom>
              <a:solidFill>
                <a:srgbClr val="FFB923"/>
              </a:solidFill>
            </p:spPr>
          </p:sp>
        </p:gr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742460" cy="10287000"/>
            <a:chOff x="0" y="0"/>
            <a:chExt cx="11656613" cy="13716000"/>
          </a:xfrm>
        </p:grpSpPr>
        <p:pic>
          <p:nvPicPr>
            <p:cNvPr name="Picture 3" id="3"/>
            <p:cNvPicPr>
              <a:picLocks noChangeAspect="true"/>
            </p:cNvPicPr>
            <p:nvPr/>
          </p:nvPicPr>
          <p:blipFill>
            <a:blip r:embed="rId2"/>
            <a:srcRect l="0" t="5563" r="0" b="15893"/>
            <a:stretch>
              <a:fillRect/>
            </a:stretch>
          </p:blipFill>
          <p:spPr>
            <a:xfrm flipH="false" flipV="false">
              <a:off x="0" y="0"/>
              <a:ext cx="11656613" cy="13716000"/>
            </a:xfrm>
            <a:prstGeom prst="rect">
              <a:avLst/>
            </a:prstGeom>
          </p:spPr>
        </p:pic>
      </p:grpSp>
      <p:grpSp>
        <p:nvGrpSpPr>
          <p:cNvPr name="Group 4" id="4"/>
          <p:cNvGrpSpPr/>
          <p:nvPr/>
        </p:nvGrpSpPr>
        <p:grpSpPr>
          <a:xfrm rot="0">
            <a:off x="9576749" y="620630"/>
            <a:ext cx="7203163" cy="9045741"/>
            <a:chOff x="0" y="0"/>
            <a:chExt cx="9604218" cy="12060987"/>
          </a:xfrm>
        </p:grpSpPr>
        <p:sp>
          <p:nvSpPr>
            <p:cNvPr name="TextBox 5" id="5"/>
            <p:cNvSpPr txBox="true"/>
            <p:nvPr/>
          </p:nvSpPr>
          <p:spPr>
            <a:xfrm rot="0">
              <a:off x="0" y="2185679"/>
              <a:ext cx="9604218" cy="9875308"/>
            </a:xfrm>
            <a:prstGeom prst="rect">
              <a:avLst/>
            </a:prstGeom>
          </p:spPr>
          <p:txBody>
            <a:bodyPr anchor="t" rtlCol="false" tIns="0" lIns="0" bIns="0" rIns="0">
              <a:spAutoFit/>
            </a:bodyPr>
            <a:lstStyle/>
            <a:p>
              <a:pPr algn="ctr">
                <a:lnSpc>
                  <a:spcPts val="4550"/>
                </a:lnSpc>
              </a:pPr>
              <a:r>
                <a:rPr lang="en-US" sz="3500">
                  <a:solidFill>
                    <a:srgbClr val="000000"/>
                  </a:solidFill>
                  <a:latin typeface="Garet"/>
                </a:rPr>
                <a:t> la méthode </a:t>
              </a:r>
              <a:r>
                <a:rPr lang="en-US" sz="3500">
                  <a:solidFill>
                    <a:srgbClr val="000000"/>
                  </a:solidFill>
                  <a:latin typeface="Garet Bold Italics"/>
                </a:rPr>
                <a:t>Waterfall est la solution la plus adaptée</a:t>
              </a:r>
              <a:r>
                <a:rPr lang="en-US" sz="3500">
                  <a:solidFill>
                    <a:srgbClr val="000000"/>
                  </a:solidFill>
                  <a:latin typeface="Garet"/>
                </a:rPr>
                <a:t> pour la réalisation de notre projet ERP pour notre client. La </a:t>
              </a:r>
              <a:r>
                <a:rPr lang="en-US" sz="3500">
                  <a:solidFill>
                    <a:srgbClr val="000000"/>
                  </a:solidFill>
                  <a:latin typeface="Garet Bold"/>
                </a:rPr>
                <a:t>structure claire </a:t>
              </a:r>
              <a:r>
                <a:rPr lang="en-US" sz="3500">
                  <a:solidFill>
                    <a:srgbClr val="000000"/>
                  </a:solidFill>
                  <a:latin typeface="Garet"/>
                </a:rPr>
                <a:t>et </a:t>
              </a:r>
              <a:r>
                <a:rPr lang="en-US" sz="3500">
                  <a:solidFill>
                    <a:srgbClr val="000000"/>
                  </a:solidFill>
                  <a:latin typeface="Garet Bold"/>
                </a:rPr>
                <a:t>linéaire</a:t>
              </a:r>
              <a:r>
                <a:rPr lang="en-US" sz="3500">
                  <a:solidFill>
                    <a:srgbClr val="000000"/>
                  </a:solidFill>
                  <a:latin typeface="Garet"/>
                </a:rPr>
                <a:t> de cette approche, associée à des exigences bien définies au départ, </a:t>
              </a:r>
              <a:r>
                <a:rPr lang="en-US" sz="3500">
                  <a:solidFill>
                    <a:srgbClr val="000000"/>
                  </a:solidFill>
                  <a:latin typeface="Garet Bold"/>
                </a:rPr>
                <a:t>un contrôle strict du périmètre</a:t>
              </a:r>
              <a:r>
                <a:rPr lang="en-US" sz="3500">
                  <a:solidFill>
                    <a:srgbClr val="000000"/>
                  </a:solidFill>
                  <a:latin typeface="Garet"/>
                </a:rPr>
                <a:t> et </a:t>
              </a:r>
              <a:r>
                <a:rPr lang="en-US" sz="3500">
                  <a:solidFill>
                    <a:srgbClr val="000000"/>
                  </a:solidFill>
                  <a:latin typeface="Garet Bold"/>
                </a:rPr>
                <a:t>une</a:t>
              </a:r>
              <a:r>
                <a:rPr lang="en-US" sz="3500">
                  <a:solidFill>
                    <a:srgbClr val="000000"/>
                  </a:solidFill>
                  <a:latin typeface="Garet"/>
                </a:rPr>
                <a:t> </a:t>
              </a:r>
              <a:r>
                <a:rPr lang="en-US" sz="3500">
                  <a:solidFill>
                    <a:srgbClr val="000000"/>
                  </a:solidFill>
                  <a:latin typeface="Garet Bold Italics"/>
                </a:rPr>
                <a:t>documentation complète</a:t>
              </a:r>
              <a:r>
                <a:rPr lang="en-US" sz="3500">
                  <a:solidFill>
                    <a:srgbClr val="000000"/>
                  </a:solidFill>
                  <a:latin typeface="Garet"/>
                </a:rPr>
                <a:t>, </a:t>
              </a:r>
              <a:r>
                <a:rPr lang="en-US" sz="3500">
                  <a:solidFill>
                    <a:srgbClr val="003DCC"/>
                  </a:solidFill>
                  <a:latin typeface="Garet Bold Italics"/>
                </a:rPr>
                <a:t>crée un environnement propice à la réussite de ce projet</a:t>
              </a:r>
              <a:r>
                <a:rPr lang="en-US" sz="3500">
                  <a:solidFill>
                    <a:srgbClr val="000000"/>
                  </a:solidFill>
                  <a:latin typeface="Garet"/>
                </a:rPr>
                <a:t> d'envergure.</a:t>
              </a:r>
            </a:p>
          </p:txBody>
        </p:sp>
        <p:sp>
          <p:nvSpPr>
            <p:cNvPr name="TextBox 6" id="6"/>
            <p:cNvSpPr txBox="true"/>
            <p:nvPr/>
          </p:nvSpPr>
          <p:spPr>
            <a:xfrm rot="0">
              <a:off x="0" y="189865"/>
              <a:ext cx="9604218" cy="1543262"/>
            </a:xfrm>
            <a:prstGeom prst="rect">
              <a:avLst/>
            </a:prstGeom>
          </p:spPr>
          <p:txBody>
            <a:bodyPr anchor="t" rtlCol="false" tIns="0" lIns="0" bIns="0" rIns="0">
              <a:spAutoFit/>
            </a:bodyPr>
            <a:lstStyle/>
            <a:p>
              <a:pPr algn="ctr">
                <a:lnSpc>
                  <a:spcPts val="9489"/>
                </a:lnSpc>
              </a:pPr>
              <a:r>
                <a:rPr lang="en-US" sz="7299" spc="-145">
                  <a:solidFill>
                    <a:srgbClr val="000000"/>
                  </a:solidFill>
                  <a:latin typeface="Hammersmith One"/>
                </a:rPr>
                <a:t>Conclusion</a:t>
              </a:r>
            </a:p>
          </p:txBody>
        </p:sp>
      </p:grpSp>
      <p:sp>
        <p:nvSpPr>
          <p:cNvPr name="Freeform 7" id="7"/>
          <p:cNvSpPr/>
          <p:nvPr/>
        </p:nvSpPr>
        <p:spPr>
          <a:xfrm flipH="false" flipV="false" rot="5400000">
            <a:off x="12447081" y="5447703"/>
            <a:ext cx="11764872" cy="869465"/>
          </a:xfrm>
          <a:custGeom>
            <a:avLst/>
            <a:gdLst/>
            <a:ahLst/>
            <a:cxnLst/>
            <a:rect r="r" b="b" t="t" l="l"/>
            <a:pathLst>
              <a:path h="869465" w="11764872">
                <a:moveTo>
                  <a:pt x="0" y="0"/>
                </a:moveTo>
                <a:lnTo>
                  <a:pt x="11764872" y="0"/>
                </a:lnTo>
                <a:lnTo>
                  <a:pt x="11764872" y="869466"/>
                </a:lnTo>
                <a:lnTo>
                  <a:pt x="0" y="869466"/>
                </a:lnTo>
                <a:lnTo>
                  <a:pt x="0" y="0"/>
                </a:lnTo>
                <a:close/>
              </a:path>
            </a:pathLst>
          </a:custGeom>
          <a:blipFill>
            <a:blip r:embed="rId3">
              <a:extLst>
                <a:ext uri="{96DAC541-7B7A-43D3-8B79-37D633B846F1}">
                  <asvg:svgBlip xmlns:asvg="http://schemas.microsoft.com/office/drawing/2016/SVG/main" r:embed="rId4"/>
                </a:ext>
              </a:extLst>
            </a:blip>
            <a:stretch>
              <a:fillRect l="-171" t="-308623" r="-7088" b="-104273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3768585"/>
            <a:chOff x="0" y="0"/>
            <a:chExt cx="12192000" cy="5024780"/>
          </a:xfrm>
        </p:grpSpPr>
        <p:pic>
          <p:nvPicPr>
            <p:cNvPr name="Picture 3" id="3"/>
            <p:cNvPicPr>
              <a:picLocks noChangeAspect="true"/>
            </p:cNvPicPr>
            <p:nvPr/>
          </p:nvPicPr>
          <p:blipFill>
            <a:blip r:embed="rId2"/>
            <a:srcRect l="0" t="2637" r="0" b="35541"/>
            <a:stretch>
              <a:fillRect/>
            </a:stretch>
          </p:blipFill>
          <p:spPr>
            <a:xfrm flipH="false" flipV="false">
              <a:off x="0" y="0"/>
              <a:ext cx="12192000" cy="5024780"/>
            </a:xfrm>
            <a:prstGeom prst="rect">
              <a:avLst/>
            </a:prstGeom>
          </p:spPr>
        </p:pic>
      </p:grpSp>
      <p:sp>
        <p:nvSpPr>
          <p:cNvPr name="AutoShape 4" id="4"/>
          <p:cNvSpPr/>
          <p:nvPr/>
        </p:nvSpPr>
        <p:spPr>
          <a:xfrm rot="0">
            <a:off x="0" y="0"/>
            <a:ext cx="9144000" cy="3768585"/>
          </a:xfrm>
          <a:prstGeom prst="rect">
            <a:avLst/>
          </a:prstGeom>
          <a:solidFill>
            <a:srgbClr val="FFB923"/>
          </a:solidFill>
        </p:spPr>
      </p:sp>
      <p:grpSp>
        <p:nvGrpSpPr>
          <p:cNvPr name="Group 5" id="5"/>
          <p:cNvGrpSpPr/>
          <p:nvPr/>
        </p:nvGrpSpPr>
        <p:grpSpPr>
          <a:xfrm rot="0">
            <a:off x="1028700" y="858556"/>
            <a:ext cx="6685111" cy="2051473"/>
            <a:chOff x="0" y="0"/>
            <a:chExt cx="8913481" cy="2735297"/>
          </a:xfrm>
        </p:grpSpPr>
        <p:sp>
          <p:nvSpPr>
            <p:cNvPr name="TextBox 6" id="6"/>
            <p:cNvSpPr txBox="true"/>
            <p:nvPr/>
          </p:nvSpPr>
          <p:spPr>
            <a:xfrm rot="0">
              <a:off x="0" y="2003989"/>
              <a:ext cx="8796687" cy="731308"/>
            </a:xfrm>
            <a:prstGeom prst="rect">
              <a:avLst/>
            </a:prstGeom>
          </p:spPr>
          <p:txBody>
            <a:bodyPr anchor="t" rtlCol="false" tIns="0" lIns="0" bIns="0" rIns="0">
              <a:spAutoFit/>
            </a:bodyPr>
            <a:lstStyle/>
            <a:p>
              <a:pPr>
                <a:lnSpc>
                  <a:spcPts val="4550"/>
                </a:lnSpc>
              </a:pPr>
              <a:r>
                <a:rPr lang="en-US" sz="3500">
                  <a:solidFill>
                    <a:srgbClr val="FFFFFF"/>
                  </a:solidFill>
                  <a:latin typeface="Hammersmith One"/>
                </a:rPr>
                <a:t>Nos points de discussion clés</a:t>
              </a:r>
            </a:p>
          </p:txBody>
        </p:sp>
        <p:sp>
          <p:nvSpPr>
            <p:cNvPr name="TextBox 7" id="7"/>
            <p:cNvSpPr txBox="true"/>
            <p:nvPr/>
          </p:nvSpPr>
          <p:spPr>
            <a:xfrm rot="0">
              <a:off x="0" y="-85725"/>
              <a:ext cx="8913481" cy="1808692"/>
            </a:xfrm>
            <a:prstGeom prst="rect">
              <a:avLst/>
            </a:prstGeom>
          </p:spPr>
          <p:txBody>
            <a:bodyPr anchor="t" rtlCol="false" tIns="0" lIns="0" bIns="0" rIns="0">
              <a:spAutoFit/>
            </a:bodyPr>
            <a:lstStyle/>
            <a:p>
              <a:pPr algn="l" marL="0" indent="0" lvl="0">
                <a:lnSpc>
                  <a:spcPts val="11049"/>
                </a:lnSpc>
                <a:spcBef>
                  <a:spcPct val="0"/>
                </a:spcBef>
              </a:pPr>
              <a:r>
                <a:rPr lang="en-US" sz="8499" spc="-169">
                  <a:solidFill>
                    <a:srgbClr val="FFFFFF"/>
                  </a:solidFill>
                  <a:latin typeface="Hammersmith One"/>
                </a:rPr>
                <a:t>A</a:t>
              </a:r>
              <a:r>
                <a:rPr lang="en-US" sz="8499" spc="-169">
                  <a:solidFill>
                    <a:srgbClr val="FFFFFF"/>
                  </a:solidFill>
                  <a:latin typeface="Hammersmith One"/>
                </a:rPr>
                <a:t>genda</a:t>
              </a:r>
            </a:p>
          </p:txBody>
        </p:sp>
      </p:grpSp>
      <p:sp>
        <p:nvSpPr>
          <p:cNvPr name="TextBox 8" id="8"/>
          <p:cNvSpPr txBox="true"/>
          <p:nvPr/>
        </p:nvSpPr>
        <p:spPr>
          <a:xfrm rot="0">
            <a:off x="3446496" y="5170939"/>
            <a:ext cx="5218693" cy="555625"/>
          </a:xfrm>
          <a:prstGeom prst="rect">
            <a:avLst/>
          </a:prstGeom>
        </p:spPr>
        <p:txBody>
          <a:bodyPr anchor="t" rtlCol="false" tIns="0" lIns="0" bIns="0" rIns="0">
            <a:spAutoFit/>
          </a:bodyPr>
          <a:lstStyle/>
          <a:p>
            <a:pPr algn="l" marL="0" indent="0" lvl="0">
              <a:lnSpc>
                <a:spcPts val="4549"/>
              </a:lnSpc>
              <a:spcBef>
                <a:spcPct val="0"/>
              </a:spcBef>
            </a:pPr>
            <a:r>
              <a:rPr lang="en-US" sz="3499">
                <a:solidFill>
                  <a:srgbClr val="000000"/>
                </a:solidFill>
                <a:latin typeface="Hammersmith One Bold"/>
              </a:rPr>
              <a:t>Intruduction</a:t>
            </a:r>
          </a:p>
        </p:txBody>
      </p:sp>
      <p:sp>
        <p:nvSpPr>
          <p:cNvPr name="TextBox 9" id="9"/>
          <p:cNvSpPr txBox="true"/>
          <p:nvPr/>
        </p:nvSpPr>
        <p:spPr>
          <a:xfrm rot="0">
            <a:off x="3446496" y="8205196"/>
            <a:ext cx="5218693" cy="1127125"/>
          </a:xfrm>
          <a:prstGeom prst="rect">
            <a:avLst/>
          </a:prstGeom>
        </p:spPr>
        <p:txBody>
          <a:bodyPr anchor="t" rtlCol="false" tIns="0" lIns="0" bIns="0" rIns="0">
            <a:spAutoFit/>
          </a:bodyPr>
          <a:lstStyle/>
          <a:p>
            <a:pPr algn="l" marL="0" indent="0" lvl="0">
              <a:lnSpc>
                <a:spcPts val="4549"/>
              </a:lnSpc>
              <a:spcBef>
                <a:spcPct val="0"/>
              </a:spcBef>
            </a:pPr>
            <a:r>
              <a:rPr lang="en-US" sz="3499">
                <a:solidFill>
                  <a:srgbClr val="000000"/>
                </a:solidFill>
                <a:latin typeface="Hammersmith One Bold"/>
              </a:rPr>
              <a:t>Choix de la Méthode Waterfall</a:t>
            </a:r>
          </a:p>
        </p:txBody>
      </p:sp>
      <p:sp>
        <p:nvSpPr>
          <p:cNvPr name="TextBox 10" id="10"/>
          <p:cNvSpPr txBox="true"/>
          <p:nvPr/>
        </p:nvSpPr>
        <p:spPr>
          <a:xfrm rot="0">
            <a:off x="10447107" y="6694671"/>
            <a:ext cx="5218693" cy="1127125"/>
          </a:xfrm>
          <a:prstGeom prst="rect">
            <a:avLst/>
          </a:prstGeom>
        </p:spPr>
        <p:txBody>
          <a:bodyPr anchor="t" rtlCol="false" tIns="0" lIns="0" bIns="0" rIns="0">
            <a:spAutoFit/>
          </a:bodyPr>
          <a:lstStyle/>
          <a:p>
            <a:pPr algn="l" marL="0" indent="0" lvl="0">
              <a:lnSpc>
                <a:spcPts val="4549"/>
              </a:lnSpc>
              <a:spcBef>
                <a:spcPct val="0"/>
              </a:spcBef>
            </a:pPr>
            <a:r>
              <a:rPr lang="en-US" sz="3499">
                <a:solidFill>
                  <a:srgbClr val="000000"/>
                </a:solidFill>
                <a:latin typeface="Hammersmith One Bold"/>
              </a:rPr>
              <a:t>Avantages et de la Méthode Waterfall</a:t>
            </a:r>
          </a:p>
        </p:txBody>
      </p:sp>
      <p:sp>
        <p:nvSpPr>
          <p:cNvPr name="TextBox 11" id="11"/>
          <p:cNvSpPr txBox="true"/>
          <p:nvPr/>
        </p:nvSpPr>
        <p:spPr>
          <a:xfrm rot="0">
            <a:off x="3446496" y="6694671"/>
            <a:ext cx="5218693" cy="1127125"/>
          </a:xfrm>
          <a:prstGeom prst="rect">
            <a:avLst/>
          </a:prstGeom>
        </p:spPr>
        <p:txBody>
          <a:bodyPr anchor="t" rtlCol="false" tIns="0" lIns="0" bIns="0" rIns="0">
            <a:spAutoFit/>
          </a:bodyPr>
          <a:lstStyle/>
          <a:p>
            <a:pPr algn="l" marL="0" indent="0" lvl="0">
              <a:lnSpc>
                <a:spcPts val="4549"/>
              </a:lnSpc>
              <a:spcBef>
                <a:spcPct val="0"/>
              </a:spcBef>
            </a:pPr>
            <a:r>
              <a:rPr lang="en-US" sz="3499">
                <a:solidFill>
                  <a:srgbClr val="000000"/>
                </a:solidFill>
                <a:latin typeface="Hammersmith One Bold"/>
              </a:rPr>
              <a:t>Méthode Waterfall : définition et origines</a:t>
            </a:r>
          </a:p>
        </p:txBody>
      </p:sp>
      <p:sp>
        <p:nvSpPr>
          <p:cNvPr name="TextBox 12" id="12"/>
          <p:cNvSpPr txBox="true"/>
          <p:nvPr/>
        </p:nvSpPr>
        <p:spPr>
          <a:xfrm rot="0">
            <a:off x="10447107" y="5170939"/>
            <a:ext cx="5218693" cy="555625"/>
          </a:xfrm>
          <a:prstGeom prst="rect">
            <a:avLst/>
          </a:prstGeom>
        </p:spPr>
        <p:txBody>
          <a:bodyPr anchor="t" rtlCol="false" tIns="0" lIns="0" bIns="0" rIns="0">
            <a:spAutoFit/>
          </a:bodyPr>
          <a:lstStyle/>
          <a:p>
            <a:pPr algn="l" marL="0" indent="0" lvl="0">
              <a:lnSpc>
                <a:spcPts val="4549"/>
              </a:lnSpc>
              <a:spcBef>
                <a:spcPct val="0"/>
              </a:spcBef>
            </a:pPr>
            <a:r>
              <a:rPr lang="en-US" sz="3499">
                <a:solidFill>
                  <a:srgbClr val="000000"/>
                </a:solidFill>
                <a:latin typeface="Hammersmith One Bold"/>
              </a:rPr>
              <a:t>Comment ça marche?</a:t>
            </a:r>
          </a:p>
        </p:txBody>
      </p:sp>
      <p:sp>
        <p:nvSpPr>
          <p:cNvPr name="TextBox 13" id="13"/>
          <p:cNvSpPr txBox="true"/>
          <p:nvPr/>
        </p:nvSpPr>
        <p:spPr>
          <a:xfrm rot="0">
            <a:off x="10447107" y="8205196"/>
            <a:ext cx="5218693" cy="555625"/>
          </a:xfrm>
          <a:prstGeom prst="rect">
            <a:avLst/>
          </a:prstGeom>
        </p:spPr>
        <p:txBody>
          <a:bodyPr anchor="t" rtlCol="false" tIns="0" lIns="0" bIns="0" rIns="0">
            <a:spAutoFit/>
          </a:bodyPr>
          <a:lstStyle/>
          <a:p>
            <a:pPr algn="l" marL="0" indent="0" lvl="0">
              <a:lnSpc>
                <a:spcPts val="4549"/>
              </a:lnSpc>
              <a:spcBef>
                <a:spcPct val="0"/>
              </a:spcBef>
            </a:pPr>
            <a:r>
              <a:rPr lang="en-US" sz="3499">
                <a:solidFill>
                  <a:srgbClr val="000000"/>
                </a:solidFill>
                <a:latin typeface="Hammersmith One Bold"/>
              </a:rPr>
              <a:t>Conclusion</a:t>
            </a:r>
          </a:p>
        </p:txBody>
      </p:sp>
      <p:sp>
        <p:nvSpPr>
          <p:cNvPr name="Freeform 14" id="14"/>
          <p:cNvSpPr/>
          <p:nvPr/>
        </p:nvSpPr>
        <p:spPr>
          <a:xfrm flipH="false" flipV="false" rot="5400000">
            <a:off x="2758918" y="5313348"/>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sp>
        <p:nvSpPr>
          <p:cNvPr name="Freeform 15" id="15"/>
          <p:cNvSpPr/>
          <p:nvPr/>
        </p:nvSpPr>
        <p:spPr>
          <a:xfrm flipH="false" flipV="false" rot="5400000">
            <a:off x="9798894" y="5313348"/>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sp>
        <p:nvSpPr>
          <p:cNvPr name="Freeform 16" id="16"/>
          <p:cNvSpPr/>
          <p:nvPr/>
        </p:nvSpPr>
        <p:spPr>
          <a:xfrm flipH="false" flipV="false" rot="5400000">
            <a:off x="2758918" y="6815783"/>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sp>
        <p:nvSpPr>
          <p:cNvPr name="Freeform 17" id="17"/>
          <p:cNvSpPr/>
          <p:nvPr/>
        </p:nvSpPr>
        <p:spPr>
          <a:xfrm flipH="false" flipV="false" rot="5400000">
            <a:off x="9798894" y="6815783"/>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sp>
        <p:nvSpPr>
          <p:cNvPr name="Freeform 18" id="18"/>
          <p:cNvSpPr/>
          <p:nvPr/>
        </p:nvSpPr>
        <p:spPr>
          <a:xfrm flipH="false" flipV="false" rot="5400000">
            <a:off x="2758918" y="8326308"/>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sp>
        <p:nvSpPr>
          <p:cNvPr name="Freeform 19" id="19"/>
          <p:cNvSpPr/>
          <p:nvPr/>
        </p:nvSpPr>
        <p:spPr>
          <a:xfrm flipH="false" flipV="false" rot="5400000">
            <a:off x="9798894" y="8326308"/>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45540" y="0"/>
            <a:ext cx="8742460" cy="10287000"/>
            <a:chOff x="0" y="0"/>
            <a:chExt cx="11656613" cy="13716000"/>
          </a:xfrm>
        </p:grpSpPr>
        <p:pic>
          <p:nvPicPr>
            <p:cNvPr name="Picture 3" id="3"/>
            <p:cNvPicPr>
              <a:picLocks noChangeAspect="true"/>
            </p:cNvPicPr>
            <p:nvPr/>
          </p:nvPicPr>
          <p:blipFill>
            <a:blip r:embed="rId2"/>
            <a:srcRect l="26719" t="13149" r="24073" b="0"/>
            <a:stretch>
              <a:fillRect/>
            </a:stretch>
          </p:blipFill>
          <p:spPr>
            <a:xfrm flipH="false" flipV="false">
              <a:off x="0" y="0"/>
              <a:ext cx="11656613" cy="13716000"/>
            </a:xfrm>
            <a:prstGeom prst="rect">
              <a:avLst/>
            </a:prstGeom>
          </p:spPr>
        </p:pic>
      </p:grpSp>
      <p:grpSp>
        <p:nvGrpSpPr>
          <p:cNvPr name="Group 4" id="4"/>
          <p:cNvGrpSpPr/>
          <p:nvPr/>
        </p:nvGrpSpPr>
        <p:grpSpPr>
          <a:xfrm rot="0">
            <a:off x="2342377" y="4440310"/>
            <a:ext cx="7203163" cy="1914690"/>
            <a:chOff x="0" y="0"/>
            <a:chExt cx="9604218" cy="2552921"/>
          </a:xfrm>
        </p:grpSpPr>
        <p:sp>
          <p:nvSpPr>
            <p:cNvPr name="TextBox 5" id="5"/>
            <p:cNvSpPr txBox="true"/>
            <p:nvPr/>
          </p:nvSpPr>
          <p:spPr>
            <a:xfrm rot="0">
              <a:off x="0" y="1914746"/>
              <a:ext cx="9604218" cy="638175"/>
            </a:xfrm>
            <a:prstGeom prst="rect">
              <a:avLst/>
            </a:prstGeom>
          </p:spPr>
          <p:txBody>
            <a:bodyPr anchor="t" rtlCol="false" tIns="0" lIns="0" bIns="0" rIns="0">
              <a:spAutoFit/>
            </a:bodyPr>
            <a:lstStyle/>
            <a:p>
              <a:pPr>
                <a:lnSpc>
                  <a:spcPts val="3900"/>
                </a:lnSpc>
              </a:pPr>
              <a:r>
                <a:rPr lang="en-US" sz="3000">
                  <a:solidFill>
                    <a:srgbClr val="000000"/>
                  </a:solidFill>
                  <a:latin typeface="Hammersmith One"/>
                </a:rPr>
                <a:t>Des question?</a:t>
              </a:r>
            </a:p>
          </p:txBody>
        </p:sp>
        <p:sp>
          <p:nvSpPr>
            <p:cNvPr name="TextBox 6" id="6"/>
            <p:cNvSpPr txBox="true"/>
            <p:nvPr/>
          </p:nvSpPr>
          <p:spPr>
            <a:xfrm rot="0">
              <a:off x="0" y="-85725"/>
              <a:ext cx="9604218" cy="1797262"/>
            </a:xfrm>
            <a:prstGeom prst="rect">
              <a:avLst/>
            </a:prstGeom>
          </p:spPr>
          <p:txBody>
            <a:bodyPr anchor="t" rtlCol="false" tIns="0" lIns="0" bIns="0" rIns="0">
              <a:spAutoFit/>
            </a:bodyPr>
            <a:lstStyle/>
            <a:p>
              <a:pPr>
                <a:lnSpc>
                  <a:spcPts val="10952"/>
                </a:lnSpc>
              </a:pPr>
              <a:r>
                <a:rPr lang="en-US" sz="8424" spc="-168">
                  <a:solidFill>
                    <a:srgbClr val="000000"/>
                  </a:solidFill>
                  <a:latin typeface="Hammersmith One"/>
                </a:rPr>
                <a:t>Merci !</a:t>
              </a:r>
            </a:p>
          </p:txBody>
        </p:sp>
      </p:grpSp>
      <p:grpSp>
        <p:nvGrpSpPr>
          <p:cNvPr name="Group 7" id="7"/>
          <p:cNvGrpSpPr/>
          <p:nvPr/>
        </p:nvGrpSpPr>
        <p:grpSpPr>
          <a:xfrm rot="0">
            <a:off x="2342377" y="1762977"/>
            <a:ext cx="3909677" cy="689712"/>
            <a:chOff x="0" y="0"/>
            <a:chExt cx="5212903" cy="919616"/>
          </a:xfrm>
        </p:grpSpPr>
        <p:sp>
          <p:nvSpPr>
            <p:cNvPr name="TextBox 8" id="8"/>
            <p:cNvSpPr txBox="true"/>
            <p:nvPr/>
          </p:nvSpPr>
          <p:spPr>
            <a:xfrm rot="0">
              <a:off x="1435133" y="128577"/>
              <a:ext cx="3777770" cy="419064"/>
            </a:xfrm>
            <a:prstGeom prst="rect">
              <a:avLst/>
            </a:prstGeom>
          </p:spPr>
          <p:txBody>
            <a:bodyPr anchor="t" rtlCol="false" tIns="0" lIns="0" bIns="0" rIns="0">
              <a:spAutoFit/>
            </a:bodyPr>
            <a:lstStyle/>
            <a:p>
              <a:pPr>
                <a:lnSpc>
                  <a:spcPts val="2626"/>
                </a:lnSpc>
              </a:pPr>
              <a:r>
                <a:rPr lang="en-US" sz="1876">
                  <a:solidFill>
                    <a:srgbClr val="000000"/>
                  </a:solidFill>
                  <a:latin typeface="Hammersmith One Bold"/>
                </a:rPr>
                <a:t>Applis en développement</a:t>
              </a:r>
            </a:p>
          </p:txBody>
        </p:sp>
        <p:sp>
          <p:nvSpPr>
            <p:cNvPr name="Freeform 9" id="9"/>
            <p:cNvSpPr/>
            <p:nvPr/>
          </p:nvSpPr>
          <p:spPr>
            <a:xfrm flipH="false" flipV="false" rot="5400000">
              <a:off x="8515" y="-8515"/>
              <a:ext cx="919616" cy="936646"/>
            </a:xfrm>
            <a:custGeom>
              <a:avLst/>
              <a:gdLst/>
              <a:ahLst/>
              <a:cxnLst/>
              <a:rect r="r" b="b" t="t" l="l"/>
              <a:pathLst>
                <a:path h="936646" w="919616">
                  <a:moveTo>
                    <a:pt x="0" y="0"/>
                  </a:moveTo>
                  <a:lnTo>
                    <a:pt x="919616" y="0"/>
                  </a:lnTo>
                  <a:lnTo>
                    <a:pt x="919616" y="936646"/>
                  </a:lnTo>
                  <a:lnTo>
                    <a:pt x="0" y="936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0" id="10"/>
          <p:cNvSpPr/>
          <p:nvPr/>
        </p:nvSpPr>
        <p:spPr>
          <a:xfrm flipH="false" flipV="false" rot="5400000">
            <a:off x="-5298830" y="4800485"/>
            <a:ext cx="10987973" cy="812050"/>
          </a:xfrm>
          <a:custGeom>
            <a:avLst/>
            <a:gdLst/>
            <a:ahLst/>
            <a:cxnLst/>
            <a:rect r="r" b="b" t="t" l="l"/>
            <a:pathLst>
              <a:path h="812050" w="10987973">
                <a:moveTo>
                  <a:pt x="0" y="0"/>
                </a:moveTo>
                <a:lnTo>
                  <a:pt x="10987973" y="0"/>
                </a:lnTo>
                <a:lnTo>
                  <a:pt x="10987973" y="812050"/>
                </a:lnTo>
                <a:lnTo>
                  <a:pt x="0" y="812050"/>
                </a:lnTo>
                <a:lnTo>
                  <a:pt x="0" y="0"/>
                </a:lnTo>
                <a:close/>
              </a:path>
            </a:pathLst>
          </a:custGeom>
          <a:blipFill>
            <a:blip r:embed="rId5">
              <a:extLst>
                <a:ext uri="{96DAC541-7B7A-43D3-8B79-37D633B846F1}">
                  <asvg:svgBlip xmlns:asvg="http://schemas.microsoft.com/office/drawing/2016/SVG/main" r:embed="rId6"/>
                </a:ext>
              </a:extLst>
            </a:blip>
            <a:stretch>
              <a:fillRect l="-171" t="-308623" r="-7088" b="-104273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B923"/>
        </a:solidFill>
      </p:bgPr>
    </p:bg>
    <p:spTree>
      <p:nvGrpSpPr>
        <p:cNvPr id="1" name=""/>
        <p:cNvGrpSpPr/>
        <p:nvPr/>
      </p:nvGrpSpPr>
      <p:grpSpPr>
        <a:xfrm>
          <a:off x="0" y="0"/>
          <a:ext cx="0" cy="0"/>
          <a:chOff x="0" y="0"/>
          <a:chExt cx="0" cy="0"/>
        </a:xfrm>
      </p:grpSpPr>
      <p:grpSp>
        <p:nvGrpSpPr>
          <p:cNvPr name="Group 2" id="2"/>
          <p:cNvGrpSpPr/>
          <p:nvPr/>
        </p:nvGrpSpPr>
        <p:grpSpPr>
          <a:xfrm rot="0">
            <a:off x="3426894" y="0"/>
            <a:ext cx="14870631" cy="10287000"/>
            <a:chOff x="0" y="0"/>
            <a:chExt cx="19827508" cy="13716000"/>
          </a:xfrm>
        </p:grpSpPr>
        <p:pic>
          <p:nvPicPr>
            <p:cNvPr name="Picture 3" id="3"/>
            <p:cNvPicPr>
              <a:picLocks noChangeAspect="true"/>
            </p:cNvPicPr>
            <p:nvPr/>
          </p:nvPicPr>
          <p:blipFill>
            <a:blip r:embed="rId2"/>
            <a:srcRect l="1814" t="0" r="1814" b="0"/>
            <a:stretch>
              <a:fillRect/>
            </a:stretch>
          </p:blipFill>
          <p:spPr>
            <a:xfrm flipH="false" flipV="false">
              <a:off x="0" y="0"/>
              <a:ext cx="19827508" cy="13716000"/>
            </a:xfrm>
            <a:prstGeom prst="rect">
              <a:avLst/>
            </a:prstGeom>
          </p:spPr>
        </p:pic>
      </p:grpSp>
      <p:sp>
        <p:nvSpPr>
          <p:cNvPr name="Freeform 4" id="4"/>
          <p:cNvSpPr/>
          <p:nvPr/>
        </p:nvSpPr>
        <p:spPr>
          <a:xfrm flipH="false" flipV="false" rot="0">
            <a:off x="3417369" y="0"/>
            <a:ext cx="12470376" cy="10314892"/>
          </a:xfrm>
          <a:custGeom>
            <a:avLst/>
            <a:gdLst/>
            <a:ahLst/>
            <a:cxnLst/>
            <a:rect r="r" b="b" t="t" l="l"/>
            <a:pathLst>
              <a:path h="10314892" w="12470376">
                <a:moveTo>
                  <a:pt x="0" y="0"/>
                </a:moveTo>
                <a:lnTo>
                  <a:pt x="12470376" y="0"/>
                </a:lnTo>
                <a:lnTo>
                  <a:pt x="12470376" y="10314892"/>
                </a:lnTo>
                <a:lnTo>
                  <a:pt x="0" y="10314892"/>
                </a:lnTo>
                <a:lnTo>
                  <a:pt x="0" y="0"/>
                </a:lnTo>
                <a:close/>
              </a:path>
            </a:pathLst>
          </a:custGeom>
          <a:blipFill>
            <a:blip r:embed="rId3">
              <a:extLst>
                <a:ext uri="{96DAC541-7B7A-43D3-8B79-37D633B846F1}">
                  <asvg:svgBlip xmlns:asvg="http://schemas.microsoft.com/office/drawing/2016/SVG/main" r:embed="rId4"/>
                </a:ext>
              </a:extLst>
            </a:blip>
            <a:stretch>
              <a:fillRect l="0" t="0" r="0" b="-20896"/>
            </a:stretch>
          </a:blipFill>
        </p:spPr>
      </p:sp>
      <p:grpSp>
        <p:nvGrpSpPr>
          <p:cNvPr name="Group 5" id="5"/>
          <p:cNvGrpSpPr/>
          <p:nvPr/>
        </p:nvGrpSpPr>
        <p:grpSpPr>
          <a:xfrm rot="0">
            <a:off x="1028700" y="4134113"/>
            <a:ext cx="11344458" cy="2018774"/>
            <a:chOff x="0" y="0"/>
            <a:chExt cx="15125944" cy="2691698"/>
          </a:xfrm>
        </p:grpSpPr>
        <p:sp>
          <p:nvSpPr>
            <p:cNvPr name="TextBox 6" id="6"/>
            <p:cNvSpPr txBox="true"/>
            <p:nvPr/>
          </p:nvSpPr>
          <p:spPr>
            <a:xfrm rot="0">
              <a:off x="0" y="1960390"/>
              <a:ext cx="15125944" cy="731308"/>
            </a:xfrm>
            <a:prstGeom prst="rect">
              <a:avLst/>
            </a:prstGeom>
          </p:spPr>
          <p:txBody>
            <a:bodyPr anchor="t" rtlCol="false" tIns="0" lIns="0" bIns="0" rIns="0">
              <a:spAutoFit/>
            </a:bodyPr>
            <a:lstStyle/>
            <a:p>
              <a:pPr>
                <a:lnSpc>
                  <a:spcPts val="4550"/>
                </a:lnSpc>
              </a:pPr>
              <a:r>
                <a:rPr lang="en-US" sz="3500">
                  <a:solidFill>
                    <a:srgbClr val="FFFFFF"/>
                  </a:solidFill>
                  <a:latin typeface="Hammersmith One"/>
                </a:rPr>
                <a:t>Méthode Waterfall pour le Projet ERP</a:t>
              </a:r>
            </a:p>
          </p:txBody>
        </p:sp>
        <p:sp>
          <p:nvSpPr>
            <p:cNvPr name="TextBox 7" id="7"/>
            <p:cNvSpPr txBox="true"/>
            <p:nvPr/>
          </p:nvSpPr>
          <p:spPr>
            <a:xfrm rot="0">
              <a:off x="0" y="127000"/>
              <a:ext cx="15125944" cy="1402292"/>
            </a:xfrm>
            <a:prstGeom prst="rect">
              <a:avLst/>
            </a:prstGeom>
          </p:spPr>
          <p:txBody>
            <a:bodyPr anchor="t" rtlCol="false" tIns="0" lIns="0" bIns="0" rIns="0">
              <a:spAutoFit/>
            </a:bodyPr>
            <a:lstStyle/>
            <a:p>
              <a:pPr algn="l" marL="0" indent="0" lvl="0">
                <a:lnSpc>
                  <a:spcPts val="8612"/>
                </a:lnSpc>
                <a:spcBef>
                  <a:spcPct val="0"/>
                </a:spcBef>
              </a:pPr>
              <a:r>
                <a:rPr lang="en-US" sz="6624" spc="-132">
                  <a:solidFill>
                    <a:srgbClr val="FFFFFF"/>
                  </a:solidFill>
                  <a:latin typeface="Hammersmith One"/>
                </a:rPr>
                <a:t>INTRODUCTION</a:t>
              </a:r>
            </a:p>
          </p:txBody>
        </p:sp>
      </p:grpSp>
      <p:sp>
        <p:nvSpPr>
          <p:cNvPr name="Freeform 8" id="8"/>
          <p:cNvSpPr/>
          <p:nvPr/>
        </p:nvSpPr>
        <p:spPr>
          <a:xfrm flipH="false" flipV="false" rot="5400000">
            <a:off x="1038597" y="1018803"/>
            <a:ext cx="1068868" cy="1088661"/>
          </a:xfrm>
          <a:custGeom>
            <a:avLst/>
            <a:gdLst/>
            <a:ahLst/>
            <a:cxnLst/>
            <a:rect r="r" b="b" t="t" l="l"/>
            <a:pathLst>
              <a:path h="1088661" w="1068868">
                <a:moveTo>
                  <a:pt x="0" y="0"/>
                </a:moveTo>
                <a:lnTo>
                  <a:pt x="1068867" y="0"/>
                </a:lnTo>
                <a:lnTo>
                  <a:pt x="1068867" y="1088661"/>
                </a:lnTo>
                <a:lnTo>
                  <a:pt x="0" y="10886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B923"/>
        </a:solidFill>
      </p:bgPr>
    </p:bg>
    <p:spTree>
      <p:nvGrpSpPr>
        <p:cNvPr id="1" name=""/>
        <p:cNvGrpSpPr/>
        <p:nvPr/>
      </p:nvGrpSpPr>
      <p:grpSpPr>
        <a:xfrm>
          <a:off x="0" y="0"/>
          <a:ext cx="0" cy="0"/>
          <a:chOff x="0" y="0"/>
          <a:chExt cx="0" cy="0"/>
        </a:xfrm>
      </p:grpSpPr>
      <p:grpSp>
        <p:nvGrpSpPr>
          <p:cNvPr name="Group 2" id="2"/>
          <p:cNvGrpSpPr/>
          <p:nvPr/>
        </p:nvGrpSpPr>
        <p:grpSpPr>
          <a:xfrm rot="0">
            <a:off x="-123825" y="0"/>
            <a:ext cx="16124519" cy="10287000"/>
            <a:chOff x="0" y="0"/>
            <a:chExt cx="21499359" cy="13716000"/>
          </a:xfrm>
        </p:grpSpPr>
        <p:pic>
          <p:nvPicPr>
            <p:cNvPr name="Picture 3" id="3"/>
            <p:cNvPicPr>
              <a:picLocks noChangeAspect="true"/>
            </p:cNvPicPr>
            <p:nvPr/>
          </p:nvPicPr>
          <p:blipFill>
            <a:blip r:embed="rId2"/>
            <a:srcRect l="0" t="2152" r="0" b="2152"/>
            <a:stretch>
              <a:fillRect/>
            </a:stretch>
          </p:blipFill>
          <p:spPr>
            <a:xfrm flipH="false" flipV="false">
              <a:off x="0" y="0"/>
              <a:ext cx="21499359" cy="13716000"/>
            </a:xfrm>
            <a:prstGeom prst="rect">
              <a:avLst/>
            </a:prstGeom>
          </p:spPr>
        </p:pic>
      </p:grpSp>
      <p:sp>
        <p:nvSpPr>
          <p:cNvPr name="Freeform 4" id="4"/>
          <p:cNvSpPr/>
          <p:nvPr/>
        </p:nvSpPr>
        <p:spPr>
          <a:xfrm flipH="true" flipV="false" rot="0">
            <a:off x="3539843" y="-27892"/>
            <a:ext cx="12470376" cy="10314892"/>
          </a:xfrm>
          <a:custGeom>
            <a:avLst/>
            <a:gdLst/>
            <a:ahLst/>
            <a:cxnLst/>
            <a:rect r="r" b="b" t="t" l="l"/>
            <a:pathLst>
              <a:path h="10314892" w="12470376">
                <a:moveTo>
                  <a:pt x="12470376" y="0"/>
                </a:moveTo>
                <a:lnTo>
                  <a:pt x="0" y="0"/>
                </a:lnTo>
                <a:lnTo>
                  <a:pt x="0" y="10314892"/>
                </a:lnTo>
                <a:lnTo>
                  <a:pt x="12470376" y="10314892"/>
                </a:lnTo>
                <a:lnTo>
                  <a:pt x="12470376" y="0"/>
                </a:lnTo>
                <a:close/>
              </a:path>
            </a:pathLst>
          </a:custGeom>
          <a:blipFill>
            <a:blip r:embed="rId3">
              <a:extLst>
                <a:ext uri="{96DAC541-7B7A-43D3-8B79-37D633B846F1}">
                  <asvg:svgBlip xmlns:asvg="http://schemas.microsoft.com/office/drawing/2016/SVG/main" r:embed="rId4"/>
                </a:ext>
              </a:extLst>
            </a:blip>
            <a:stretch>
              <a:fillRect l="0" t="0" r="0" b="-20896"/>
            </a:stretch>
          </a:blipFill>
        </p:spPr>
      </p:sp>
      <p:grpSp>
        <p:nvGrpSpPr>
          <p:cNvPr name="Group 5" id="5"/>
          <p:cNvGrpSpPr/>
          <p:nvPr/>
        </p:nvGrpSpPr>
        <p:grpSpPr>
          <a:xfrm rot="0">
            <a:off x="8120630" y="3461410"/>
            <a:ext cx="9958982" cy="3364180"/>
            <a:chOff x="0" y="0"/>
            <a:chExt cx="13278643" cy="4485573"/>
          </a:xfrm>
        </p:grpSpPr>
        <p:sp>
          <p:nvSpPr>
            <p:cNvPr name="TextBox 6" id="6"/>
            <p:cNvSpPr txBox="true"/>
            <p:nvPr/>
          </p:nvSpPr>
          <p:spPr>
            <a:xfrm rot="0">
              <a:off x="0" y="3783475"/>
              <a:ext cx="13278643" cy="672888"/>
            </a:xfrm>
            <a:prstGeom prst="rect">
              <a:avLst/>
            </a:prstGeom>
          </p:spPr>
          <p:txBody>
            <a:bodyPr anchor="t" rtlCol="false" tIns="0" lIns="0" bIns="0" rIns="0">
              <a:spAutoFit/>
            </a:bodyPr>
            <a:lstStyle/>
            <a:p>
              <a:pPr>
                <a:lnSpc>
                  <a:spcPts val="4160"/>
                </a:lnSpc>
              </a:pPr>
              <a:r>
                <a:rPr lang="en-US" sz="3200">
                  <a:solidFill>
                    <a:srgbClr val="FFFFFF"/>
                  </a:solidFill>
                  <a:latin typeface="Hammersmith One"/>
                </a:rPr>
                <a:t>Un modèle de développement de projet</a:t>
              </a:r>
            </a:p>
          </p:txBody>
        </p:sp>
        <p:sp>
          <p:nvSpPr>
            <p:cNvPr name="TextBox 7" id="7"/>
            <p:cNvSpPr txBox="true"/>
            <p:nvPr/>
          </p:nvSpPr>
          <p:spPr>
            <a:xfrm rot="0">
              <a:off x="0" y="-58632"/>
              <a:ext cx="13278643" cy="3553672"/>
            </a:xfrm>
            <a:prstGeom prst="rect">
              <a:avLst/>
            </a:prstGeom>
          </p:spPr>
          <p:txBody>
            <a:bodyPr anchor="t" rtlCol="false" tIns="0" lIns="0" bIns="0" rIns="0">
              <a:spAutoFit/>
            </a:bodyPr>
            <a:lstStyle/>
            <a:p>
              <a:pPr algn="l" marL="0" indent="0" lvl="0">
                <a:lnSpc>
                  <a:spcPts val="10659"/>
                </a:lnSpc>
                <a:spcBef>
                  <a:spcPct val="0"/>
                </a:spcBef>
              </a:pPr>
              <a:r>
                <a:rPr lang="en-US" sz="8199" spc="-163">
                  <a:solidFill>
                    <a:srgbClr val="FFFFFF"/>
                  </a:solidFill>
                  <a:latin typeface="Hammersmith One"/>
                </a:rPr>
                <a:t>Méthode Waterfall : définition et origines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8742460" cy="5143500"/>
            <a:chOff x="0" y="0"/>
            <a:chExt cx="11656613" cy="6858000"/>
          </a:xfrm>
        </p:grpSpPr>
        <p:pic>
          <p:nvPicPr>
            <p:cNvPr name="Picture 3" id="3"/>
            <p:cNvPicPr>
              <a:picLocks noChangeAspect="true"/>
            </p:cNvPicPr>
            <p:nvPr/>
          </p:nvPicPr>
          <p:blipFill>
            <a:blip r:embed="rId2"/>
            <a:srcRect l="5382" t="0" r="5382" b="0"/>
            <a:stretch>
              <a:fillRect/>
            </a:stretch>
          </p:blipFill>
          <p:spPr>
            <a:xfrm flipH="false" flipV="false">
              <a:off x="0" y="0"/>
              <a:ext cx="11656613" cy="6858000"/>
            </a:xfrm>
            <a:prstGeom prst="rect">
              <a:avLst/>
            </a:prstGeom>
          </p:spPr>
        </p:pic>
      </p:grpSp>
      <p:sp>
        <p:nvSpPr>
          <p:cNvPr name="AutoShape 4" id="4"/>
          <p:cNvSpPr/>
          <p:nvPr/>
        </p:nvSpPr>
        <p:spPr>
          <a:xfrm rot="0">
            <a:off x="0" y="0"/>
            <a:ext cx="8742460" cy="5143500"/>
          </a:xfrm>
          <a:prstGeom prst="rect">
            <a:avLst/>
          </a:prstGeom>
          <a:solidFill>
            <a:srgbClr val="FFB923"/>
          </a:solidFill>
        </p:spPr>
      </p:sp>
      <p:sp>
        <p:nvSpPr>
          <p:cNvPr name="Freeform 5" id="5"/>
          <p:cNvSpPr/>
          <p:nvPr/>
        </p:nvSpPr>
        <p:spPr>
          <a:xfrm flipH="false" flipV="false" rot="5400000">
            <a:off x="1235050" y="1142727"/>
            <a:ext cx="1068868" cy="1088661"/>
          </a:xfrm>
          <a:custGeom>
            <a:avLst/>
            <a:gdLst/>
            <a:ahLst/>
            <a:cxnLst/>
            <a:rect r="r" b="b" t="t" l="l"/>
            <a:pathLst>
              <a:path h="1088661" w="1068868">
                <a:moveTo>
                  <a:pt x="0" y="0"/>
                </a:moveTo>
                <a:lnTo>
                  <a:pt x="1068868" y="0"/>
                </a:lnTo>
                <a:lnTo>
                  <a:pt x="1068868" y="1088662"/>
                </a:lnTo>
                <a:lnTo>
                  <a:pt x="0" y="108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762808" y="1478115"/>
            <a:ext cx="7789212" cy="7843520"/>
          </a:xfrm>
          <a:prstGeom prst="rect">
            <a:avLst/>
          </a:prstGeom>
        </p:spPr>
        <p:txBody>
          <a:bodyPr anchor="t" rtlCol="false" tIns="0" lIns="0" bIns="0" rIns="0">
            <a:spAutoFit/>
          </a:bodyPr>
          <a:lstStyle/>
          <a:p>
            <a:pPr>
              <a:lnSpc>
                <a:spcPts val="4479"/>
              </a:lnSpc>
            </a:pPr>
            <a:r>
              <a:rPr lang="en-US" sz="3199">
                <a:solidFill>
                  <a:srgbClr val="000000"/>
                </a:solidFill>
                <a:latin typeface="Clear Sans Medium Italics"/>
              </a:rPr>
              <a:t>La méthode Waterfall est un modèle séquentiel de développement de projet où les différentes phases du projet sont exécutées de manière linéaire, les unes après les autres, comme une cascade. Chaque phase doit être complétée avant de passer à la suivante, et il y a généralement peu ou pas de retour en arrière une fois qu'une phase est terminée. Les phases typiques du modèle Waterfall comprennent l'analyse des exigences, la conception, l'implémentation, les tests, le déploiement et la maintenance.</a:t>
            </a:r>
          </a:p>
        </p:txBody>
      </p:sp>
      <p:sp>
        <p:nvSpPr>
          <p:cNvPr name="Freeform 7" id="7"/>
          <p:cNvSpPr/>
          <p:nvPr/>
        </p:nvSpPr>
        <p:spPr>
          <a:xfrm flipH="false" flipV="false" rot="5400000">
            <a:off x="9232335" y="1364277"/>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8" id="8"/>
          <p:cNvSpPr/>
          <p:nvPr/>
        </p:nvSpPr>
        <p:spPr>
          <a:xfrm flipH="false" flipV="false" rot="5400000">
            <a:off x="13438946" y="8916469"/>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TextBox 9" id="9"/>
          <p:cNvSpPr txBox="true"/>
          <p:nvPr/>
        </p:nvSpPr>
        <p:spPr>
          <a:xfrm rot="0">
            <a:off x="1225153" y="2609949"/>
            <a:ext cx="6562293" cy="1377950"/>
          </a:xfrm>
          <a:prstGeom prst="rect">
            <a:avLst/>
          </a:prstGeom>
        </p:spPr>
        <p:txBody>
          <a:bodyPr anchor="t" rtlCol="false" tIns="0" lIns="0" bIns="0" rIns="0">
            <a:spAutoFit/>
          </a:bodyPr>
          <a:lstStyle/>
          <a:p>
            <a:pPr>
              <a:lnSpc>
                <a:spcPts val="11049"/>
              </a:lnSpc>
            </a:pPr>
            <a:r>
              <a:rPr lang="en-US" sz="8499" spc="-169">
                <a:solidFill>
                  <a:srgbClr val="FFFFFF"/>
                </a:solidFill>
                <a:latin typeface="Hammersmith One"/>
              </a:rPr>
              <a:t>Définition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3151484"/>
          </a:xfrm>
          <a:prstGeom prst="rect">
            <a:avLst/>
          </a:prstGeom>
          <a:solidFill>
            <a:srgbClr val="FFB923"/>
          </a:solidFill>
        </p:spPr>
      </p:sp>
      <p:sp>
        <p:nvSpPr>
          <p:cNvPr name="Freeform 3" id="3"/>
          <p:cNvSpPr/>
          <p:nvPr/>
        </p:nvSpPr>
        <p:spPr>
          <a:xfrm flipH="false" flipV="false" rot="5400000">
            <a:off x="1038597" y="1018803"/>
            <a:ext cx="1068868" cy="1088661"/>
          </a:xfrm>
          <a:custGeom>
            <a:avLst/>
            <a:gdLst/>
            <a:ahLst/>
            <a:cxnLst/>
            <a:rect r="r" b="b" t="t" l="l"/>
            <a:pathLst>
              <a:path h="1088661" w="1068868">
                <a:moveTo>
                  <a:pt x="0" y="0"/>
                </a:moveTo>
                <a:lnTo>
                  <a:pt x="1068867" y="0"/>
                </a:lnTo>
                <a:lnTo>
                  <a:pt x="1068867" y="1088661"/>
                </a:lnTo>
                <a:lnTo>
                  <a:pt x="0" y="10886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561" y="3402387"/>
            <a:ext cx="5351289" cy="6489694"/>
          </a:xfrm>
          <a:custGeom>
            <a:avLst/>
            <a:gdLst/>
            <a:ahLst/>
            <a:cxnLst/>
            <a:rect r="r" b="b" t="t" l="l"/>
            <a:pathLst>
              <a:path h="6489694" w="5351289">
                <a:moveTo>
                  <a:pt x="0" y="0"/>
                </a:moveTo>
                <a:lnTo>
                  <a:pt x="5351289" y="0"/>
                </a:lnTo>
                <a:lnTo>
                  <a:pt x="5351289" y="6489694"/>
                </a:lnTo>
                <a:lnTo>
                  <a:pt x="0" y="6489694"/>
                </a:lnTo>
                <a:lnTo>
                  <a:pt x="0" y="0"/>
                </a:lnTo>
                <a:close/>
              </a:path>
            </a:pathLst>
          </a:custGeom>
          <a:blipFill>
            <a:blip r:embed="rId4"/>
            <a:stretch>
              <a:fillRect l="-130997" t="0" r="0" b="0"/>
            </a:stretch>
          </a:blipFill>
        </p:spPr>
      </p:sp>
      <p:sp>
        <p:nvSpPr>
          <p:cNvPr name="TextBox 5" id="5"/>
          <p:cNvSpPr txBox="true"/>
          <p:nvPr/>
        </p:nvSpPr>
        <p:spPr>
          <a:xfrm rot="0">
            <a:off x="2657084" y="942975"/>
            <a:ext cx="7389571" cy="1369378"/>
          </a:xfrm>
          <a:prstGeom prst="rect">
            <a:avLst/>
          </a:prstGeom>
        </p:spPr>
        <p:txBody>
          <a:bodyPr anchor="t" rtlCol="false" tIns="0" lIns="0" bIns="0" rIns="0">
            <a:spAutoFit/>
          </a:bodyPr>
          <a:lstStyle/>
          <a:p>
            <a:pPr>
              <a:lnSpc>
                <a:spcPts val="10952"/>
              </a:lnSpc>
            </a:pPr>
            <a:r>
              <a:rPr lang="en-US" sz="8424" spc="-168">
                <a:solidFill>
                  <a:srgbClr val="FFFFFF"/>
                </a:solidFill>
                <a:latin typeface="Hammersmith One"/>
              </a:rPr>
              <a:t>Origines</a:t>
            </a:r>
          </a:p>
        </p:txBody>
      </p:sp>
      <p:sp>
        <p:nvSpPr>
          <p:cNvPr name="TextBox 6" id="6"/>
          <p:cNvSpPr txBox="true"/>
          <p:nvPr/>
        </p:nvSpPr>
        <p:spPr>
          <a:xfrm rot="0">
            <a:off x="6657083" y="3646086"/>
            <a:ext cx="9633938" cy="671830"/>
          </a:xfrm>
          <a:prstGeom prst="rect">
            <a:avLst/>
          </a:prstGeom>
        </p:spPr>
        <p:txBody>
          <a:bodyPr anchor="t" rtlCol="false" tIns="0" lIns="0" bIns="0" rIns="0">
            <a:spAutoFit/>
          </a:bodyPr>
          <a:lstStyle/>
          <a:p>
            <a:pPr marL="0" indent="0" lvl="0">
              <a:lnSpc>
                <a:spcPts val="5329"/>
              </a:lnSpc>
              <a:spcBef>
                <a:spcPct val="0"/>
              </a:spcBef>
            </a:pPr>
            <a:r>
              <a:rPr lang="en-US" sz="4099">
                <a:solidFill>
                  <a:srgbClr val="000000"/>
                </a:solidFill>
                <a:latin typeface="Hammersmith One Bold"/>
              </a:rPr>
              <a:t>Dr Winston W. Royce </a:t>
            </a:r>
          </a:p>
        </p:txBody>
      </p:sp>
      <p:sp>
        <p:nvSpPr>
          <p:cNvPr name="TextBox 7" id="7"/>
          <p:cNvSpPr txBox="true"/>
          <p:nvPr/>
        </p:nvSpPr>
        <p:spPr>
          <a:xfrm rot="0">
            <a:off x="7220594" y="4429893"/>
            <a:ext cx="8506918" cy="5313681"/>
          </a:xfrm>
          <a:prstGeom prst="rect">
            <a:avLst/>
          </a:prstGeom>
        </p:spPr>
        <p:txBody>
          <a:bodyPr anchor="t" rtlCol="false" tIns="0" lIns="0" bIns="0" rIns="0">
            <a:spAutoFit/>
          </a:bodyPr>
          <a:lstStyle/>
          <a:p>
            <a:pPr marL="820416" indent="-410208" lvl="1">
              <a:lnSpc>
                <a:spcPts val="5319"/>
              </a:lnSpc>
              <a:buFont typeface="Arial"/>
              <a:buChar char="•"/>
            </a:pPr>
            <a:r>
              <a:rPr lang="en-US" sz="3799">
                <a:solidFill>
                  <a:srgbClr val="000000"/>
                </a:solidFill>
                <a:latin typeface="Clear Sans Bold"/>
              </a:rPr>
              <a:t>Conceptualisée en 1950</a:t>
            </a:r>
          </a:p>
          <a:p>
            <a:pPr marL="820416" indent="-410208" lvl="1">
              <a:lnSpc>
                <a:spcPts val="5319"/>
              </a:lnSpc>
              <a:buFont typeface="Arial"/>
              <a:buChar char="•"/>
            </a:pPr>
            <a:r>
              <a:rPr lang="en-US" sz="3799">
                <a:solidFill>
                  <a:srgbClr val="000000"/>
                </a:solidFill>
                <a:latin typeface="Clear Sans"/>
              </a:rPr>
              <a:t>Développée dans les années </a:t>
            </a:r>
            <a:r>
              <a:rPr lang="en-US" sz="3799">
                <a:solidFill>
                  <a:srgbClr val="000000"/>
                </a:solidFill>
                <a:latin typeface="Clear Sans Bold"/>
              </a:rPr>
              <a:t>1970</a:t>
            </a:r>
          </a:p>
          <a:p>
            <a:pPr marL="820416" indent="-410208" lvl="1">
              <a:lnSpc>
                <a:spcPts val="5319"/>
              </a:lnSpc>
              <a:buFont typeface="Arial"/>
              <a:buChar char="•"/>
            </a:pPr>
            <a:r>
              <a:rPr lang="en-US" sz="3799">
                <a:solidFill>
                  <a:srgbClr val="000000"/>
                </a:solidFill>
                <a:latin typeface="Clear Sans"/>
              </a:rPr>
              <a:t>Un article intitulé "</a:t>
            </a:r>
            <a:r>
              <a:rPr lang="en-US" sz="3799">
                <a:solidFill>
                  <a:srgbClr val="000000"/>
                </a:solidFill>
                <a:latin typeface="Clear Sans Bold"/>
              </a:rPr>
              <a:t>Managing the Development of Large Software Systems</a:t>
            </a:r>
            <a:r>
              <a:rPr lang="en-US" sz="3799">
                <a:solidFill>
                  <a:srgbClr val="000000"/>
                </a:solidFill>
                <a:latin typeface="Clear Sans"/>
              </a:rPr>
              <a:t>"</a:t>
            </a:r>
          </a:p>
          <a:p>
            <a:pPr marL="820416" indent="-410208" lvl="1">
              <a:lnSpc>
                <a:spcPts val="5319"/>
              </a:lnSpc>
              <a:buFont typeface="Arial"/>
              <a:buChar char="•"/>
            </a:pPr>
            <a:r>
              <a:rPr lang="en-US" sz="3799">
                <a:solidFill>
                  <a:srgbClr val="000000"/>
                </a:solidFill>
                <a:latin typeface="Clear Sans"/>
              </a:rPr>
              <a:t>Décrit ce modèle comme une </a:t>
            </a:r>
            <a:r>
              <a:rPr lang="en-US" sz="3799">
                <a:solidFill>
                  <a:srgbClr val="000000"/>
                </a:solidFill>
                <a:latin typeface="Clear Sans Bold"/>
              </a:rPr>
              <a:t>séquence linéaire</a:t>
            </a:r>
            <a:r>
              <a:rPr lang="en-US" sz="3799">
                <a:solidFill>
                  <a:srgbClr val="000000"/>
                </a:solidFill>
                <a:latin typeface="Clear Sans"/>
              </a:rPr>
              <a:t> d'étapes de développement.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3151484"/>
          </a:xfrm>
          <a:prstGeom prst="rect">
            <a:avLst/>
          </a:prstGeom>
          <a:solidFill>
            <a:srgbClr val="FFB923"/>
          </a:solidFill>
        </p:spPr>
      </p:sp>
      <p:sp>
        <p:nvSpPr>
          <p:cNvPr name="TextBox 3" id="3"/>
          <p:cNvSpPr txBox="true"/>
          <p:nvPr/>
        </p:nvSpPr>
        <p:spPr>
          <a:xfrm rot="0">
            <a:off x="2657084" y="942975"/>
            <a:ext cx="7389571" cy="1369378"/>
          </a:xfrm>
          <a:prstGeom prst="rect">
            <a:avLst/>
          </a:prstGeom>
        </p:spPr>
        <p:txBody>
          <a:bodyPr anchor="t" rtlCol="false" tIns="0" lIns="0" bIns="0" rIns="0">
            <a:spAutoFit/>
          </a:bodyPr>
          <a:lstStyle/>
          <a:p>
            <a:pPr>
              <a:lnSpc>
                <a:spcPts val="10952"/>
              </a:lnSpc>
            </a:pPr>
            <a:r>
              <a:rPr lang="en-US" sz="8424" spc="-168">
                <a:solidFill>
                  <a:srgbClr val="FFFFFF"/>
                </a:solidFill>
                <a:latin typeface="Hammersmith One"/>
              </a:rPr>
              <a:t>Origines</a:t>
            </a:r>
          </a:p>
        </p:txBody>
      </p:sp>
      <p:sp>
        <p:nvSpPr>
          <p:cNvPr name="Freeform 4" id="4"/>
          <p:cNvSpPr/>
          <p:nvPr/>
        </p:nvSpPr>
        <p:spPr>
          <a:xfrm flipH="false" flipV="false" rot="5400000">
            <a:off x="1038597" y="1018803"/>
            <a:ext cx="1068868" cy="1088661"/>
          </a:xfrm>
          <a:custGeom>
            <a:avLst/>
            <a:gdLst/>
            <a:ahLst/>
            <a:cxnLst/>
            <a:rect r="r" b="b" t="t" l="l"/>
            <a:pathLst>
              <a:path h="1088661" w="1068868">
                <a:moveTo>
                  <a:pt x="0" y="0"/>
                </a:moveTo>
                <a:lnTo>
                  <a:pt x="1068867" y="0"/>
                </a:lnTo>
                <a:lnTo>
                  <a:pt x="1068867" y="1088661"/>
                </a:lnTo>
                <a:lnTo>
                  <a:pt x="0" y="10886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61223" y="5154949"/>
            <a:ext cx="6237878" cy="1019176"/>
          </a:xfrm>
          <a:prstGeom prst="rect">
            <a:avLst/>
          </a:prstGeom>
        </p:spPr>
        <p:txBody>
          <a:bodyPr anchor="t" rtlCol="false" tIns="0" lIns="0" bIns="0" rIns="0">
            <a:spAutoFit/>
          </a:bodyPr>
          <a:lstStyle/>
          <a:p>
            <a:pPr>
              <a:lnSpc>
                <a:spcPts val="4199"/>
              </a:lnSpc>
            </a:pPr>
            <a:r>
              <a:rPr lang="en-US" sz="2999">
                <a:solidFill>
                  <a:srgbClr val="000000"/>
                </a:solidFill>
                <a:latin typeface="Clear Sans Medium"/>
              </a:rPr>
              <a:t>RÉPONSE AUX BESOINS DU GOUVERNEMENT AMÉRICAIN :</a:t>
            </a:r>
          </a:p>
        </p:txBody>
      </p:sp>
      <p:sp>
        <p:nvSpPr>
          <p:cNvPr name="TextBox 6" id="6"/>
          <p:cNvSpPr txBox="true"/>
          <p:nvPr/>
        </p:nvSpPr>
        <p:spPr>
          <a:xfrm rot="0">
            <a:off x="1661223" y="6703059"/>
            <a:ext cx="7116036" cy="2555241"/>
          </a:xfrm>
          <a:prstGeom prst="rect">
            <a:avLst/>
          </a:prstGeom>
        </p:spPr>
        <p:txBody>
          <a:bodyPr anchor="t" rtlCol="false" tIns="0" lIns="0" bIns="0" rIns="0">
            <a:spAutoFit/>
          </a:bodyPr>
          <a:lstStyle/>
          <a:p>
            <a:pPr>
              <a:lnSpc>
                <a:spcPts val="4059"/>
              </a:lnSpc>
            </a:pPr>
            <a:r>
              <a:rPr lang="en-US" sz="2899">
                <a:solidFill>
                  <a:srgbClr val="000000"/>
                </a:solidFill>
                <a:latin typeface="Clear Sans"/>
              </a:rPr>
              <a:t>À l'époque, le gouvernement américain cherchait à améliorer la gestion de projets logiciels complexes. Le modèle Waterfall a été développé en réponse à cette demande.</a:t>
            </a:r>
          </a:p>
        </p:txBody>
      </p:sp>
      <p:sp>
        <p:nvSpPr>
          <p:cNvPr name="TextBox 7" id="7"/>
          <p:cNvSpPr txBox="true"/>
          <p:nvPr/>
        </p:nvSpPr>
        <p:spPr>
          <a:xfrm rot="0">
            <a:off x="10382930" y="5145424"/>
            <a:ext cx="6572414" cy="1047750"/>
          </a:xfrm>
          <a:prstGeom prst="rect">
            <a:avLst/>
          </a:prstGeom>
        </p:spPr>
        <p:txBody>
          <a:bodyPr anchor="t" rtlCol="false" tIns="0" lIns="0" bIns="0" rIns="0">
            <a:spAutoFit/>
          </a:bodyPr>
          <a:lstStyle/>
          <a:p>
            <a:pPr>
              <a:lnSpc>
                <a:spcPts val="4200"/>
              </a:lnSpc>
            </a:pPr>
            <a:r>
              <a:rPr lang="en-US" sz="3000">
                <a:solidFill>
                  <a:srgbClr val="000000"/>
                </a:solidFill>
                <a:latin typeface="Clear Sans Medium"/>
              </a:rPr>
              <a:t>INFLUENCE SUR L'INDUSTRIE INFORMATIQUE </a:t>
            </a:r>
          </a:p>
        </p:txBody>
      </p:sp>
      <p:sp>
        <p:nvSpPr>
          <p:cNvPr name="TextBox 8" id="8"/>
          <p:cNvSpPr txBox="true"/>
          <p:nvPr/>
        </p:nvSpPr>
        <p:spPr>
          <a:xfrm rot="0">
            <a:off x="10345399" y="6703059"/>
            <a:ext cx="6913901" cy="2040890"/>
          </a:xfrm>
          <a:prstGeom prst="rect">
            <a:avLst/>
          </a:prstGeom>
        </p:spPr>
        <p:txBody>
          <a:bodyPr anchor="t" rtlCol="false" tIns="0" lIns="0" bIns="0" rIns="0">
            <a:spAutoFit/>
          </a:bodyPr>
          <a:lstStyle/>
          <a:p>
            <a:pPr>
              <a:lnSpc>
                <a:spcPts val="4059"/>
              </a:lnSpc>
            </a:pPr>
            <a:r>
              <a:rPr lang="en-US" sz="2899">
                <a:solidFill>
                  <a:srgbClr val="000000"/>
                </a:solidFill>
                <a:latin typeface="Clear Sans"/>
              </a:rPr>
              <a:t>Il a contribué à formaliser les processus de développement de logiciels et a été largement utilisé pendant de nombreuses années.</a:t>
            </a:r>
          </a:p>
        </p:txBody>
      </p:sp>
      <p:grpSp>
        <p:nvGrpSpPr>
          <p:cNvPr name="Group 9" id="9"/>
          <p:cNvGrpSpPr/>
          <p:nvPr/>
        </p:nvGrpSpPr>
        <p:grpSpPr>
          <a:xfrm rot="0">
            <a:off x="10382930" y="4131361"/>
            <a:ext cx="587541" cy="611143"/>
            <a:chOff x="0" y="0"/>
            <a:chExt cx="783388" cy="814857"/>
          </a:xfrm>
        </p:grpSpPr>
        <p:sp>
          <p:nvSpPr>
            <p:cNvPr name="AutoShape 10" id="10"/>
            <p:cNvSpPr/>
            <p:nvPr/>
          </p:nvSpPr>
          <p:spPr>
            <a:xfrm rot="0">
              <a:off x="0" y="0"/>
              <a:ext cx="783388" cy="814857"/>
            </a:xfrm>
            <a:prstGeom prst="rect">
              <a:avLst/>
            </a:prstGeom>
            <a:solidFill>
              <a:srgbClr val="FFB923"/>
            </a:solidFill>
          </p:spPr>
        </p:sp>
        <p:sp>
          <p:nvSpPr>
            <p:cNvPr name="TextBox 11" id="11"/>
            <p:cNvSpPr txBox="true"/>
            <p:nvPr/>
          </p:nvSpPr>
          <p:spPr>
            <a:xfrm rot="0">
              <a:off x="156385" y="44387"/>
              <a:ext cx="470618" cy="678796"/>
            </a:xfrm>
            <a:prstGeom prst="rect">
              <a:avLst/>
            </a:prstGeom>
          </p:spPr>
          <p:txBody>
            <a:bodyPr anchor="t" rtlCol="false" tIns="0" lIns="0" bIns="0" rIns="0">
              <a:spAutoFit/>
            </a:bodyPr>
            <a:lstStyle/>
            <a:p>
              <a:pPr algn="ctr" marL="0" indent="0" lvl="0">
                <a:lnSpc>
                  <a:spcPts val="4101"/>
                </a:lnSpc>
                <a:spcBef>
                  <a:spcPct val="0"/>
                </a:spcBef>
              </a:pPr>
              <a:r>
                <a:rPr lang="en-US" sz="3154" spc="126">
                  <a:solidFill>
                    <a:srgbClr val="000000"/>
                  </a:solidFill>
                  <a:latin typeface="Clear Sans Medium"/>
                </a:rPr>
                <a:t>2</a:t>
              </a:r>
            </a:p>
          </p:txBody>
        </p:sp>
      </p:grpSp>
      <p:grpSp>
        <p:nvGrpSpPr>
          <p:cNvPr name="Group 12" id="12"/>
          <p:cNvGrpSpPr/>
          <p:nvPr/>
        </p:nvGrpSpPr>
        <p:grpSpPr>
          <a:xfrm rot="0">
            <a:off x="1573031" y="4131361"/>
            <a:ext cx="629403" cy="611143"/>
            <a:chOff x="0" y="0"/>
            <a:chExt cx="839203" cy="814857"/>
          </a:xfrm>
        </p:grpSpPr>
        <p:sp>
          <p:nvSpPr>
            <p:cNvPr name="AutoShape 13" id="13"/>
            <p:cNvSpPr/>
            <p:nvPr/>
          </p:nvSpPr>
          <p:spPr>
            <a:xfrm rot="0">
              <a:off x="0" y="0"/>
              <a:ext cx="839203" cy="814857"/>
            </a:xfrm>
            <a:prstGeom prst="rect">
              <a:avLst/>
            </a:prstGeom>
            <a:solidFill>
              <a:srgbClr val="FFB923"/>
            </a:solidFill>
          </p:spPr>
        </p:sp>
        <p:sp>
          <p:nvSpPr>
            <p:cNvPr name="TextBox 14" id="14"/>
            <p:cNvSpPr txBox="true"/>
            <p:nvPr/>
          </p:nvSpPr>
          <p:spPr>
            <a:xfrm rot="0">
              <a:off x="126836" y="48654"/>
              <a:ext cx="585531" cy="638175"/>
            </a:xfrm>
            <a:prstGeom prst="rect">
              <a:avLst/>
            </a:prstGeom>
          </p:spPr>
          <p:txBody>
            <a:bodyPr anchor="t" rtlCol="false" tIns="0" lIns="0" bIns="0" rIns="0">
              <a:spAutoFit/>
            </a:bodyPr>
            <a:lstStyle/>
            <a:p>
              <a:pPr algn="ctr" marL="0" indent="0" lvl="0">
                <a:lnSpc>
                  <a:spcPts val="3900"/>
                </a:lnSpc>
                <a:spcBef>
                  <a:spcPct val="0"/>
                </a:spcBef>
              </a:pPr>
              <a:r>
                <a:rPr lang="en-US" sz="3000" spc="120" u="none">
                  <a:solidFill>
                    <a:srgbClr val="000000"/>
                  </a:solidFill>
                  <a:latin typeface="Clear Sans Medium"/>
                </a:rPr>
                <a:t>1</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95844" y="1969970"/>
            <a:ext cx="3251518" cy="2921930"/>
            <a:chOff x="0" y="0"/>
            <a:chExt cx="4335358" cy="3895907"/>
          </a:xfrm>
        </p:grpSpPr>
        <p:sp>
          <p:nvSpPr>
            <p:cNvPr name="AutoShape 3" id="3"/>
            <p:cNvSpPr/>
            <p:nvPr/>
          </p:nvSpPr>
          <p:spPr>
            <a:xfrm rot="0">
              <a:off x="0" y="0"/>
              <a:ext cx="4335358" cy="3895907"/>
            </a:xfrm>
            <a:prstGeom prst="rect">
              <a:avLst/>
            </a:prstGeom>
            <a:solidFill>
              <a:srgbClr val="FFB923"/>
            </a:solidFill>
          </p:spPr>
        </p:sp>
        <p:sp>
          <p:nvSpPr>
            <p:cNvPr name="TextBox 4" id="4"/>
            <p:cNvSpPr txBox="true"/>
            <p:nvPr/>
          </p:nvSpPr>
          <p:spPr>
            <a:xfrm rot="0">
              <a:off x="865450" y="41615"/>
              <a:ext cx="2604457" cy="3190875"/>
            </a:xfrm>
            <a:prstGeom prst="rect">
              <a:avLst/>
            </a:prstGeom>
          </p:spPr>
          <p:txBody>
            <a:bodyPr anchor="t" rtlCol="false" tIns="0" lIns="0" bIns="0" rIns="0">
              <a:spAutoFit/>
            </a:bodyPr>
            <a:lstStyle/>
            <a:p>
              <a:pPr algn="ctr" marL="0" indent="0" lvl="0">
                <a:lnSpc>
                  <a:spcPts val="19500"/>
                </a:lnSpc>
                <a:spcBef>
                  <a:spcPct val="0"/>
                </a:spcBef>
              </a:pPr>
              <a:r>
                <a:rPr lang="en-US" sz="15000" spc="600">
                  <a:solidFill>
                    <a:srgbClr val="FFFFFF"/>
                  </a:solidFill>
                  <a:latin typeface="Clear Sans Medium"/>
                </a:rPr>
                <a:t>E</a:t>
              </a:r>
            </a:p>
          </p:txBody>
        </p:sp>
      </p:grpSp>
      <p:grpSp>
        <p:nvGrpSpPr>
          <p:cNvPr name="Group 5" id="5"/>
          <p:cNvGrpSpPr/>
          <p:nvPr/>
        </p:nvGrpSpPr>
        <p:grpSpPr>
          <a:xfrm rot="0">
            <a:off x="9295075" y="1969970"/>
            <a:ext cx="3251518" cy="2921930"/>
            <a:chOff x="0" y="0"/>
            <a:chExt cx="4335358" cy="3895907"/>
          </a:xfrm>
        </p:grpSpPr>
        <p:sp>
          <p:nvSpPr>
            <p:cNvPr name="AutoShape 6" id="6"/>
            <p:cNvSpPr/>
            <p:nvPr/>
          </p:nvSpPr>
          <p:spPr>
            <a:xfrm rot="0">
              <a:off x="0" y="0"/>
              <a:ext cx="4335358" cy="3895907"/>
            </a:xfrm>
            <a:prstGeom prst="rect">
              <a:avLst/>
            </a:prstGeom>
            <a:solidFill>
              <a:srgbClr val="000000"/>
            </a:solidFill>
          </p:spPr>
        </p:sp>
        <p:sp>
          <p:nvSpPr>
            <p:cNvPr name="TextBox 7" id="7"/>
            <p:cNvSpPr txBox="true"/>
            <p:nvPr/>
          </p:nvSpPr>
          <p:spPr>
            <a:xfrm rot="0">
              <a:off x="865450" y="41615"/>
              <a:ext cx="2604457" cy="3190875"/>
            </a:xfrm>
            <a:prstGeom prst="rect">
              <a:avLst/>
            </a:prstGeom>
          </p:spPr>
          <p:txBody>
            <a:bodyPr anchor="t" rtlCol="false" tIns="0" lIns="0" bIns="0" rIns="0">
              <a:spAutoFit/>
            </a:bodyPr>
            <a:lstStyle/>
            <a:p>
              <a:pPr algn="ctr" marL="0" indent="0" lvl="0">
                <a:lnSpc>
                  <a:spcPts val="19500"/>
                </a:lnSpc>
                <a:spcBef>
                  <a:spcPct val="0"/>
                </a:spcBef>
              </a:pPr>
              <a:r>
                <a:rPr lang="en-US" sz="15000" spc="600">
                  <a:solidFill>
                    <a:srgbClr val="FFFFFF"/>
                  </a:solidFill>
                  <a:latin typeface="Clear Sans Medium"/>
                </a:rPr>
                <a:t>C</a:t>
              </a:r>
            </a:p>
          </p:txBody>
        </p:sp>
      </p:grpSp>
      <p:grpSp>
        <p:nvGrpSpPr>
          <p:cNvPr name="Group 8" id="8"/>
          <p:cNvGrpSpPr/>
          <p:nvPr/>
        </p:nvGrpSpPr>
        <p:grpSpPr>
          <a:xfrm rot="0">
            <a:off x="5795844" y="5893413"/>
            <a:ext cx="3251518" cy="2921930"/>
            <a:chOff x="0" y="0"/>
            <a:chExt cx="4335358" cy="3895907"/>
          </a:xfrm>
        </p:grpSpPr>
        <p:sp>
          <p:nvSpPr>
            <p:cNvPr name="AutoShape 9" id="9"/>
            <p:cNvSpPr/>
            <p:nvPr/>
          </p:nvSpPr>
          <p:spPr>
            <a:xfrm rot="0">
              <a:off x="0" y="0"/>
              <a:ext cx="4335358" cy="3895907"/>
            </a:xfrm>
            <a:prstGeom prst="rect">
              <a:avLst/>
            </a:prstGeom>
            <a:solidFill>
              <a:srgbClr val="000000"/>
            </a:solidFill>
          </p:spPr>
        </p:sp>
        <p:sp>
          <p:nvSpPr>
            <p:cNvPr name="TextBox 10" id="10"/>
            <p:cNvSpPr txBox="true"/>
            <p:nvPr/>
          </p:nvSpPr>
          <p:spPr>
            <a:xfrm rot="0">
              <a:off x="865450" y="41615"/>
              <a:ext cx="2604457" cy="3190875"/>
            </a:xfrm>
            <a:prstGeom prst="rect">
              <a:avLst/>
            </a:prstGeom>
          </p:spPr>
          <p:txBody>
            <a:bodyPr anchor="t" rtlCol="false" tIns="0" lIns="0" bIns="0" rIns="0">
              <a:spAutoFit/>
            </a:bodyPr>
            <a:lstStyle/>
            <a:p>
              <a:pPr algn="ctr" marL="0" indent="0" lvl="0">
                <a:lnSpc>
                  <a:spcPts val="19500"/>
                </a:lnSpc>
                <a:spcBef>
                  <a:spcPct val="0"/>
                </a:spcBef>
              </a:pPr>
              <a:r>
                <a:rPr lang="en-US" sz="15000" spc="600">
                  <a:solidFill>
                    <a:srgbClr val="FFFFFF"/>
                  </a:solidFill>
                  <a:latin typeface="Clear Sans Medium"/>
                </a:rPr>
                <a:t>R</a:t>
              </a:r>
            </a:p>
          </p:txBody>
        </p:sp>
      </p:grpSp>
      <p:grpSp>
        <p:nvGrpSpPr>
          <p:cNvPr name="Group 11" id="11"/>
          <p:cNvGrpSpPr/>
          <p:nvPr/>
        </p:nvGrpSpPr>
        <p:grpSpPr>
          <a:xfrm rot="0">
            <a:off x="9295075" y="5893413"/>
            <a:ext cx="3251518" cy="2921930"/>
            <a:chOff x="0" y="0"/>
            <a:chExt cx="4335358" cy="3895907"/>
          </a:xfrm>
        </p:grpSpPr>
        <p:sp>
          <p:nvSpPr>
            <p:cNvPr name="AutoShape 12" id="12"/>
            <p:cNvSpPr/>
            <p:nvPr/>
          </p:nvSpPr>
          <p:spPr>
            <a:xfrm rot="0">
              <a:off x="0" y="0"/>
              <a:ext cx="4335358" cy="3895907"/>
            </a:xfrm>
            <a:prstGeom prst="rect">
              <a:avLst/>
            </a:prstGeom>
            <a:solidFill>
              <a:srgbClr val="FFB923"/>
            </a:solidFill>
          </p:spPr>
        </p:sp>
        <p:sp>
          <p:nvSpPr>
            <p:cNvPr name="TextBox 13" id="13"/>
            <p:cNvSpPr txBox="true"/>
            <p:nvPr/>
          </p:nvSpPr>
          <p:spPr>
            <a:xfrm rot="0">
              <a:off x="865450" y="41615"/>
              <a:ext cx="2604457" cy="3190875"/>
            </a:xfrm>
            <a:prstGeom prst="rect">
              <a:avLst/>
            </a:prstGeom>
          </p:spPr>
          <p:txBody>
            <a:bodyPr anchor="t" rtlCol="false" tIns="0" lIns="0" bIns="0" rIns="0">
              <a:spAutoFit/>
            </a:bodyPr>
            <a:lstStyle/>
            <a:p>
              <a:pPr algn="ctr" marL="0" indent="0" lvl="0">
                <a:lnSpc>
                  <a:spcPts val="19500"/>
                </a:lnSpc>
                <a:spcBef>
                  <a:spcPct val="0"/>
                </a:spcBef>
              </a:pPr>
              <a:r>
                <a:rPr lang="en-US" sz="15000" spc="600">
                  <a:solidFill>
                    <a:srgbClr val="FFFFFF"/>
                  </a:solidFill>
                  <a:latin typeface="Clear Sans Medium"/>
                </a:rPr>
                <a:t>E</a:t>
              </a:r>
            </a:p>
          </p:txBody>
        </p:sp>
      </p:grpSp>
      <p:sp>
        <p:nvSpPr>
          <p:cNvPr name="TextBox 14" id="14"/>
          <p:cNvSpPr txBox="true"/>
          <p:nvPr/>
        </p:nvSpPr>
        <p:spPr>
          <a:xfrm rot="0">
            <a:off x="489065" y="1846200"/>
            <a:ext cx="4845883" cy="981075"/>
          </a:xfrm>
          <a:prstGeom prst="rect">
            <a:avLst/>
          </a:prstGeom>
        </p:spPr>
        <p:txBody>
          <a:bodyPr anchor="t" rtlCol="false" tIns="0" lIns="0" bIns="0" rIns="0">
            <a:spAutoFit/>
          </a:bodyPr>
          <a:lstStyle/>
          <a:p>
            <a:pPr algn="r" marL="0" indent="0" lvl="0">
              <a:lnSpc>
                <a:spcPts val="3900"/>
              </a:lnSpc>
              <a:spcBef>
                <a:spcPct val="0"/>
              </a:spcBef>
            </a:pPr>
            <a:r>
              <a:rPr lang="en-US" sz="3000">
                <a:solidFill>
                  <a:srgbClr val="000000"/>
                </a:solidFill>
                <a:latin typeface="Hammersmith One Bold"/>
              </a:rPr>
              <a:t>Exigences bien définies et stables</a:t>
            </a:r>
          </a:p>
        </p:txBody>
      </p:sp>
      <p:sp>
        <p:nvSpPr>
          <p:cNvPr name="TextBox 15" id="15"/>
          <p:cNvSpPr txBox="true"/>
          <p:nvPr/>
        </p:nvSpPr>
        <p:spPr>
          <a:xfrm rot="0">
            <a:off x="511811" y="2853986"/>
            <a:ext cx="4845883" cy="2082165"/>
          </a:xfrm>
          <a:prstGeom prst="rect">
            <a:avLst/>
          </a:prstGeom>
        </p:spPr>
        <p:txBody>
          <a:bodyPr anchor="t" rtlCol="false" tIns="0" lIns="0" bIns="0" rIns="0">
            <a:spAutoFit/>
          </a:bodyPr>
          <a:lstStyle/>
          <a:p>
            <a:pPr algn="r">
              <a:lnSpc>
                <a:spcPts val="3360"/>
              </a:lnSpc>
            </a:pPr>
            <a:r>
              <a:rPr lang="en-US" sz="2400">
                <a:solidFill>
                  <a:srgbClr val="000000"/>
                </a:solidFill>
                <a:latin typeface="Clear Sans Bold"/>
              </a:rPr>
              <a:t>Capacité</a:t>
            </a:r>
            <a:r>
              <a:rPr lang="en-US" sz="2400">
                <a:solidFill>
                  <a:srgbClr val="000000"/>
                </a:solidFill>
                <a:latin typeface="Clear Sans"/>
              </a:rPr>
              <a:t> à gérer </a:t>
            </a:r>
            <a:r>
              <a:rPr lang="en-US" sz="2400">
                <a:solidFill>
                  <a:srgbClr val="000000"/>
                </a:solidFill>
                <a:latin typeface="Clear Sans Bold"/>
              </a:rPr>
              <a:t>efficacement</a:t>
            </a:r>
            <a:r>
              <a:rPr lang="en-US" sz="2400">
                <a:solidFill>
                  <a:srgbClr val="000000"/>
                </a:solidFill>
                <a:latin typeface="Clear Sans"/>
              </a:rPr>
              <a:t> des projets avec des </a:t>
            </a:r>
            <a:r>
              <a:rPr lang="en-US" sz="2400">
                <a:solidFill>
                  <a:srgbClr val="000000"/>
                </a:solidFill>
                <a:latin typeface="Clear Sans Bold"/>
              </a:rPr>
              <a:t>exigences bien définies</a:t>
            </a:r>
            <a:r>
              <a:rPr lang="en-US" sz="2400">
                <a:solidFill>
                  <a:srgbClr val="000000"/>
                </a:solidFill>
                <a:latin typeface="Clear Sans"/>
              </a:rPr>
              <a:t> et stables. Exigences sont  soigneusement documentées et approuvées, </a:t>
            </a:r>
          </a:p>
        </p:txBody>
      </p:sp>
      <p:sp>
        <p:nvSpPr>
          <p:cNvPr name="TextBox 16" id="16"/>
          <p:cNvSpPr txBox="true"/>
          <p:nvPr/>
        </p:nvSpPr>
        <p:spPr>
          <a:xfrm rot="0">
            <a:off x="12953051" y="1836675"/>
            <a:ext cx="4009542" cy="981075"/>
          </a:xfrm>
          <a:prstGeom prst="rect">
            <a:avLst/>
          </a:prstGeom>
        </p:spPr>
        <p:txBody>
          <a:bodyPr anchor="t" rtlCol="false" tIns="0" lIns="0" bIns="0" rIns="0">
            <a:spAutoFit/>
          </a:bodyPr>
          <a:lstStyle/>
          <a:p>
            <a:pPr marL="0" indent="0" lvl="0">
              <a:lnSpc>
                <a:spcPts val="3900"/>
              </a:lnSpc>
              <a:spcBef>
                <a:spcPct val="0"/>
              </a:spcBef>
            </a:pPr>
            <a:r>
              <a:rPr lang="en-US" sz="3000">
                <a:solidFill>
                  <a:srgbClr val="000000"/>
                </a:solidFill>
                <a:latin typeface="Hammersmith One Bold"/>
              </a:rPr>
              <a:t>Complexité et envergure du projet</a:t>
            </a:r>
          </a:p>
        </p:txBody>
      </p:sp>
      <p:sp>
        <p:nvSpPr>
          <p:cNvPr name="TextBox 17" id="17"/>
          <p:cNvSpPr txBox="true"/>
          <p:nvPr/>
        </p:nvSpPr>
        <p:spPr>
          <a:xfrm rot="0">
            <a:off x="12953051" y="2914455"/>
            <a:ext cx="4783158" cy="2082165"/>
          </a:xfrm>
          <a:prstGeom prst="rect">
            <a:avLst/>
          </a:prstGeom>
        </p:spPr>
        <p:txBody>
          <a:bodyPr anchor="t" rtlCol="false" tIns="0" lIns="0" bIns="0" rIns="0">
            <a:spAutoFit/>
          </a:bodyPr>
          <a:lstStyle/>
          <a:p>
            <a:pPr>
              <a:lnSpc>
                <a:spcPts val="3360"/>
              </a:lnSpc>
            </a:pPr>
            <a:r>
              <a:rPr lang="en-US" sz="2400">
                <a:solidFill>
                  <a:srgbClr val="000000"/>
                </a:solidFill>
                <a:latin typeface="Clear Sans"/>
              </a:rPr>
              <a:t>La Méthode Waterfall </a:t>
            </a:r>
            <a:r>
              <a:rPr lang="en-US" sz="2400">
                <a:solidFill>
                  <a:srgbClr val="000000"/>
                </a:solidFill>
                <a:latin typeface="Clear Sans Bold"/>
              </a:rPr>
              <a:t>offre cette structure en décomposant</a:t>
            </a:r>
            <a:r>
              <a:rPr lang="en-US" sz="2400">
                <a:solidFill>
                  <a:srgbClr val="000000"/>
                </a:solidFill>
                <a:latin typeface="Clear Sans"/>
              </a:rPr>
              <a:t> le projet en </a:t>
            </a:r>
            <a:r>
              <a:rPr lang="en-US" sz="2400">
                <a:solidFill>
                  <a:srgbClr val="000000"/>
                </a:solidFill>
                <a:latin typeface="Clear Sans Bold"/>
              </a:rPr>
              <a:t>phases distinctes</a:t>
            </a:r>
            <a:r>
              <a:rPr lang="en-US" sz="2400">
                <a:solidFill>
                  <a:srgbClr val="000000"/>
                </a:solidFill>
                <a:latin typeface="Clear Sans"/>
              </a:rPr>
              <a:t>, ce qui</a:t>
            </a:r>
            <a:r>
              <a:rPr lang="en-US" sz="2400">
                <a:solidFill>
                  <a:srgbClr val="000000"/>
                </a:solidFill>
                <a:latin typeface="Clear Sans Bold"/>
              </a:rPr>
              <a:t> facilite la gestion et le suivi des progrès.</a:t>
            </a:r>
          </a:p>
        </p:txBody>
      </p:sp>
      <p:sp>
        <p:nvSpPr>
          <p:cNvPr name="TextBox 18" id="18"/>
          <p:cNvSpPr txBox="true"/>
          <p:nvPr/>
        </p:nvSpPr>
        <p:spPr>
          <a:xfrm rot="0">
            <a:off x="13003794" y="5777031"/>
            <a:ext cx="4009542" cy="476250"/>
          </a:xfrm>
          <a:prstGeom prst="rect">
            <a:avLst/>
          </a:prstGeom>
        </p:spPr>
        <p:txBody>
          <a:bodyPr anchor="t" rtlCol="false" tIns="0" lIns="0" bIns="0" rIns="0">
            <a:spAutoFit/>
          </a:bodyPr>
          <a:lstStyle/>
          <a:p>
            <a:pPr marL="0" indent="0" lvl="0">
              <a:lnSpc>
                <a:spcPts val="3899"/>
              </a:lnSpc>
              <a:spcBef>
                <a:spcPct val="0"/>
              </a:spcBef>
            </a:pPr>
            <a:r>
              <a:rPr lang="en-US" sz="2999">
                <a:solidFill>
                  <a:srgbClr val="000000"/>
                </a:solidFill>
                <a:latin typeface="Hammersmith One Bold"/>
              </a:rPr>
              <a:t>Engagement du client </a:t>
            </a:r>
          </a:p>
        </p:txBody>
      </p:sp>
      <p:sp>
        <p:nvSpPr>
          <p:cNvPr name="TextBox 19" id="19"/>
          <p:cNvSpPr txBox="true"/>
          <p:nvPr/>
        </p:nvSpPr>
        <p:spPr>
          <a:xfrm rot="0">
            <a:off x="12953051" y="6435090"/>
            <a:ext cx="4574072" cy="2501265"/>
          </a:xfrm>
          <a:prstGeom prst="rect">
            <a:avLst/>
          </a:prstGeom>
        </p:spPr>
        <p:txBody>
          <a:bodyPr anchor="t" rtlCol="false" tIns="0" lIns="0" bIns="0" rIns="0">
            <a:spAutoFit/>
          </a:bodyPr>
          <a:lstStyle/>
          <a:p>
            <a:pPr>
              <a:lnSpc>
                <a:spcPts val="3360"/>
              </a:lnSpc>
            </a:pPr>
            <a:r>
              <a:rPr lang="en-US" sz="2400">
                <a:solidFill>
                  <a:srgbClr val="000000"/>
                </a:solidFill>
                <a:latin typeface="Clear Sans"/>
              </a:rPr>
              <a:t>Le </a:t>
            </a:r>
            <a:r>
              <a:rPr lang="en-US" sz="2400">
                <a:solidFill>
                  <a:srgbClr val="000000"/>
                </a:solidFill>
                <a:latin typeface="Clear Sans Bold"/>
              </a:rPr>
              <a:t>client</a:t>
            </a:r>
            <a:r>
              <a:rPr lang="en-US" sz="2400">
                <a:solidFill>
                  <a:srgbClr val="000000"/>
                </a:solidFill>
                <a:latin typeface="Clear Sans"/>
              </a:rPr>
              <a:t> est </a:t>
            </a:r>
            <a:r>
              <a:rPr lang="en-US" sz="2400">
                <a:solidFill>
                  <a:srgbClr val="000000"/>
                </a:solidFill>
                <a:latin typeface="Clear Sans Bold"/>
              </a:rPr>
              <a:t>pleinement impliqué</a:t>
            </a:r>
            <a:r>
              <a:rPr lang="en-US" sz="2400">
                <a:solidFill>
                  <a:srgbClr val="000000"/>
                </a:solidFill>
                <a:latin typeface="Clear Sans"/>
              </a:rPr>
              <a:t> dans le </a:t>
            </a:r>
            <a:r>
              <a:rPr lang="en-US" sz="2400">
                <a:solidFill>
                  <a:srgbClr val="000000"/>
                </a:solidFill>
                <a:latin typeface="Clear Sans Bold"/>
              </a:rPr>
              <a:t>processus de spécification des exigences.</a:t>
            </a:r>
          </a:p>
          <a:p>
            <a:pPr>
              <a:lnSpc>
                <a:spcPts val="3360"/>
              </a:lnSpc>
            </a:pPr>
            <a:r>
              <a:rPr lang="en-US" sz="2400">
                <a:solidFill>
                  <a:srgbClr val="000000"/>
                </a:solidFill>
                <a:latin typeface="Clear Sans Bold"/>
              </a:rPr>
              <a:t>Alignement constant</a:t>
            </a:r>
            <a:r>
              <a:rPr lang="en-US" sz="2400">
                <a:solidFill>
                  <a:srgbClr val="000000"/>
                </a:solidFill>
                <a:latin typeface="Clear Sans"/>
              </a:rPr>
              <a:t> avec les </a:t>
            </a:r>
            <a:r>
              <a:rPr lang="en-US" sz="2400">
                <a:solidFill>
                  <a:srgbClr val="000000"/>
                </a:solidFill>
                <a:latin typeface="Clear Sans Bold"/>
              </a:rPr>
              <a:t>attentes du client</a:t>
            </a:r>
            <a:r>
              <a:rPr lang="en-US" sz="2400">
                <a:solidFill>
                  <a:srgbClr val="000000"/>
                </a:solidFill>
                <a:latin typeface="Clear Sans"/>
              </a:rPr>
              <a:t> tout au long du projet</a:t>
            </a:r>
          </a:p>
        </p:txBody>
      </p:sp>
      <p:sp>
        <p:nvSpPr>
          <p:cNvPr name="TextBox 20" id="20"/>
          <p:cNvSpPr txBox="true"/>
          <p:nvPr/>
        </p:nvSpPr>
        <p:spPr>
          <a:xfrm rot="0">
            <a:off x="238163" y="5475530"/>
            <a:ext cx="5096786" cy="1476375"/>
          </a:xfrm>
          <a:prstGeom prst="rect">
            <a:avLst/>
          </a:prstGeom>
        </p:spPr>
        <p:txBody>
          <a:bodyPr anchor="t" rtlCol="false" tIns="0" lIns="0" bIns="0" rIns="0">
            <a:spAutoFit/>
          </a:bodyPr>
          <a:lstStyle/>
          <a:p>
            <a:pPr algn="r" marL="0" indent="0" lvl="0">
              <a:lnSpc>
                <a:spcPts val="3900"/>
              </a:lnSpc>
              <a:spcBef>
                <a:spcPct val="0"/>
              </a:spcBef>
            </a:pPr>
            <a:r>
              <a:rPr lang="en-US" sz="3000">
                <a:solidFill>
                  <a:srgbClr val="000000"/>
                </a:solidFill>
                <a:latin typeface="Hammersmith One Bold"/>
              </a:rPr>
              <a:t>Risques associés aux changements en cours de route </a:t>
            </a:r>
          </a:p>
        </p:txBody>
      </p:sp>
      <p:sp>
        <p:nvSpPr>
          <p:cNvPr name="TextBox 21" id="21"/>
          <p:cNvSpPr txBox="true"/>
          <p:nvPr/>
        </p:nvSpPr>
        <p:spPr>
          <a:xfrm rot="0">
            <a:off x="238163" y="7086244"/>
            <a:ext cx="5096786" cy="2501265"/>
          </a:xfrm>
          <a:prstGeom prst="rect">
            <a:avLst/>
          </a:prstGeom>
        </p:spPr>
        <p:txBody>
          <a:bodyPr anchor="t" rtlCol="false" tIns="0" lIns="0" bIns="0" rIns="0">
            <a:spAutoFit/>
          </a:bodyPr>
          <a:lstStyle/>
          <a:p>
            <a:pPr algn="r">
              <a:lnSpc>
                <a:spcPts val="3360"/>
              </a:lnSpc>
            </a:pPr>
            <a:r>
              <a:rPr lang="en-US" sz="2400">
                <a:solidFill>
                  <a:srgbClr val="000000"/>
                </a:solidFill>
                <a:latin typeface="Clear Sans Bold"/>
              </a:rPr>
              <a:t>Minimisé</a:t>
            </a:r>
            <a:r>
              <a:rPr lang="en-US" sz="2400">
                <a:solidFill>
                  <a:srgbClr val="000000"/>
                </a:solidFill>
                <a:latin typeface="Clear Sans"/>
              </a:rPr>
              <a:t> les </a:t>
            </a:r>
            <a:r>
              <a:rPr lang="en-US" sz="2400">
                <a:solidFill>
                  <a:srgbClr val="000000"/>
                </a:solidFill>
                <a:latin typeface="Clear Sans Bold"/>
              </a:rPr>
              <a:t>risques de changements</a:t>
            </a:r>
            <a:r>
              <a:rPr lang="en-US" sz="2400">
                <a:solidFill>
                  <a:srgbClr val="000000"/>
                </a:solidFill>
                <a:latin typeface="Clear Sans"/>
              </a:rPr>
              <a:t> majeurs en cours de route. La Méthode Waterfall est idéale pour les projets où des </a:t>
            </a:r>
            <a:r>
              <a:rPr lang="en-US" sz="2400">
                <a:solidFill>
                  <a:srgbClr val="000000"/>
                </a:solidFill>
                <a:latin typeface="Clear Sans Bold"/>
              </a:rPr>
              <a:t>modifications importantes sont coûteuses ou inacceptables</a:t>
            </a:r>
          </a:p>
        </p:txBody>
      </p:sp>
      <p:sp>
        <p:nvSpPr>
          <p:cNvPr name="Freeform 22" id="22"/>
          <p:cNvSpPr/>
          <p:nvPr/>
        </p:nvSpPr>
        <p:spPr>
          <a:xfrm flipH="false" flipV="false" rot="0">
            <a:off x="0" y="9831612"/>
            <a:ext cx="18288000" cy="1351547"/>
          </a:xfrm>
          <a:custGeom>
            <a:avLst/>
            <a:gdLst/>
            <a:ahLst/>
            <a:cxnLst/>
            <a:rect r="r" b="b" t="t" l="l"/>
            <a:pathLst>
              <a:path h="1351547" w="18288000">
                <a:moveTo>
                  <a:pt x="0" y="0"/>
                </a:moveTo>
                <a:lnTo>
                  <a:pt x="18288000" y="0"/>
                </a:lnTo>
                <a:lnTo>
                  <a:pt x="18288000" y="1351548"/>
                </a:lnTo>
                <a:lnTo>
                  <a:pt x="0" y="1351548"/>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name="Freeform 23" id="23"/>
          <p:cNvSpPr/>
          <p:nvPr/>
        </p:nvSpPr>
        <p:spPr>
          <a:xfrm flipH="false" flipV="false" rot="0">
            <a:off x="0" y="167900"/>
            <a:ext cx="18288000" cy="1351547"/>
          </a:xfrm>
          <a:custGeom>
            <a:avLst/>
            <a:gdLst/>
            <a:ahLst/>
            <a:cxnLst/>
            <a:rect r="r" b="b" t="t" l="l"/>
            <a:pathLst>
              <a:path h="1351547" w="18288000">
                <a:moveTo>
                  <a:pt x="0" y="0"/>
                </a:moveTo>
                <a:lnTo>
                  <a:pt x="18288000" y="0"/>
                </a:lnTo>
                <a:lnTo>
                  <a:pt x="18288000" y="1351547"/>
                </a:lnTo>
                <a:lnTo>
                  <a:pt x="0" y="1351547"/>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name="TextBox 24" id="24"/>
          <p:cNvSpPr txBox="true"/>
          <p:nvPr/>
        </p:nvSpPr>
        <p:spPr>
          <a:xfrm rot="0">
            <a:off x="2530833" y="155656"/>
            <a:ext cx="14728467" cy="1369378"/>
          </a:xfrm>
          <a:prstGeom prst="rect">
            <a:avLst/>
          </a:prstGeom>
        </p:spPr>
        <p:txBody>
          <a:bodyPr anchor="t" rtlCol="false" tIns="0" lIns="0" bIns="0" rIns="0">
            <a:spAutoFit/>
          </a:bodyPr>
          <a:lstStyle/>
          <a:p>
            <a:pPr>
              <a:lnSpc>
                <a:spcPts val="10952"/>
              </a:lnSpc>
            </a:pPr>
            <a:r>
              <a:rPr lang="en-US" sz="8424" spc="-168">
                <a:solidFill>
                  <a:srgbClr val="000000"/>
                </a:solidFill>
                <a:latin typeface="Hammersmith One"/>
              </a:rPr>
              <a:t>Choix de la méthode Waterfall</a:t>
            </a:r>
          </a:p>
        </p:txBody>
      </p:sp>
      <p:sp>
        <p:nvSpPr>
          <p:cNvPr name="Freeform 25" id="25"/>
          <p:cNvSpPr/>
          <p:nvPr/>
        </p:nvSpPr>
        <p:spPr>
          <a:xfrm flipH="false" flipV="false" rot="5400000">
            <a:off x="1037159" y="340314"/>
            <a:ext cx="913600" cy="930519"/>
          </a:xfrm>
          <a:custGeom>
            <a:avLst/>
            <a:gdLst/>
            <a:ahLst/>
            <a:cxnLst/>
            <a:rect r="r" b="b" t="t" l="l"/>
            <a:pathLst>
              <a:path h="930519" w="913600">
                <a:moveTo>
                  <a:pt x="0" y="0"/>
                </a:moveTo>
                <a:lnTo>
                  <a:pt x="913601" y="0"/>
                </a:lnTo>
                <a:lnTo>
                  <a:pt x="913601" y="930519"/>
                </a:lnTo>
                <a:lnTo>
                  <a:pt x="0" y="930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B923"/>
        </a:solidFill>
      </p:bgPr>
    </p:bg>
    <p:spTree>
      <p:nvGrpSpPr>
        <p:cNvPr id="1" name=""/>
        <p:cNvGrpSpPr/>
        <p:nvPr/>
      </p:nvGrpSpPr>
      <p:grpSpPr>
        <a:xfrm>
          <a:off x="0" y="0"/>
          <a:ext cx="0" cy="0"/>
          <a:chOff x="0" y="0"/>
          <a:chExt cx="0" cy="0"/>
        </a:xfrm>
      </p:grpSpPr>
      <p:grpSp>
        <p:nvGrpSpPr>
          <p:cNvPr name="Group 2" id="2"/>
          <p:cNvGrpSpPr/>
          <p:nvPr/>
        </p:nvGrpSpPr>
        <p:grpSpPr>
          <a:xfrm rot="0">
            <a:off x="-123825" y="0"/>
            <a:ext cx="16124519" cy="10287000"/>
            <a:chOff x="0" y="0"/>
            <a:chExt cx="21499359" cy="13716000"/>
          </a:xfrm>
        </p:grpSpPr>
        <p:pic>
          <p:nvPicPr>
            <p:cNvPr name="Picture 3" id="3"/>
            <p:cNvPicPr>
              <a:picLocks noChangeAspect="true"/>
            </p:cNvPicPr>
            <p:nvPr/>
          </p:nvPicPr>
          <p:blipFill>
            <a:blip r:embed="rId2"/>
            <a:srcRect l="0" t="2152" r="0" b="2152"/>
            <a:stretch>
              <a:fillRect/>
            </a:stretch>
          </p:blipFill>
          <p:spPr>
            <a:xfrm flipH="false" flipV="false">
              <a:off x="0" y="0"/>
              <a:ext cx="21499359" cy="13716000"/>
            </a:xfrm>
            <a:prstGeom prst="rect">
              <a:avLst/>
            </a:prstGeom>
          </p:spPr>
        </p:pic>
      </p:grpSp>
      <p:sp>
        <p:nvSpPr>
          <p:cNvPr name="Freeform 4" id="4"/>
          <p:cNvSpPr/>
          <p:nvPr/>
        </p:nvSpPr>
        <p:spPr>
          <a:xfrm flipH="true" flipV="false" rot="0">
            <a:off x="3539843" y="-27892"/>
            <a:ext cx="12470376" cy="10314892"/>
          </a:xfrm>
          <a:custGeom>
            <a:avLst/>
            <a:gdLst/>
            <a:ahLst/>
            <a:cxnLst/>
            <a:rect r="r" b="b" t="t" l="l"/>
            <a:pathLst>
              <a:path h="10314892" w="12470376">
                <a:moveTo>
                  <a:pt x="12470376" y="0"/>
                </a:moveTo>
                <a:lnTo>
                  <a:pt x="0" y="0"/>
                </a:lnTo>
                <a:lnTo>
                  <a:pt x="0" y="10314892"/>
                </a:lnTo>
                <a:lnTo>
                  <a:pt x="12470376" y="10314892"/>
                </a:lnTo>
                <a:lnTo>
                  <a:pt x="12470376" y="0"/>
                </a:lnTo>
                <a:close/>
              </a:path>
            </a:pathLst>
          </a:custGeom>
          <a:blipFill>
            <a:blip r:embed="rId3">
              <a:extLst>
                <a:ext uri="{96DAC541-7B7A-43D3-8B79-37D633B846F1}">
                  <asvg:svgBlip xmlns:asvg="http://schemas.microsoft.com/office/drawing/2016/SVG/main" r:embed="rId4"/>
                </a:ext>
              </a:extLst>
            </a:blip>
            <a:stretch>
              <a:fillRect l="0" t="0" r="0" b="-20896"/>
            </a:stretch>
          </a:blipFill>
        </p:spPr>
      </p:sp>
      <p:grpSp>
        <p:nvGrpSpPr>
          <p:cNvPr name="Group 5" id="5"/>
          <p:cNvGrpSpPr/>
          <p:nvPr/>
        </p:nvGrpSpPr>
        <p:grpSpPr>
          <a:xfrm rot="0">
            <a:off x="7222666" y="3875748"/>
            <a:ext cx="10753506" cy="2535505"/>
            <a:chOff x="0" y="0"/>
            <a:chExt cx="14338009" cy="3380673"/>
          </a:xfrm>
        </p:grpSpPr>
        <p:sp>
          <p:nvSpPr>
            <p:cNvPr name="TextBox 6" id="6"/>
            <p:cNvSpPr txBox="true"/>
            <p:nvPr/>
          </p:nvSpPr>
          <p:spPr>
            <a:xfrm rot="0">
              <a:off x="0" y="1980075"/>
              <a:ext cx="14338009" cy="1371388"/>
            </a:xfrm>
            <a:prstGeom prst="rect">
              <a:avLst/>
            </a:prstGeom>
          </p:spPr>
          <p:txBody>
            <a:bodyPr anchor="t" rtlCol="false" tIns="0" lIns="0" bIns="0" rIns="0">
              <a:spAutoFit/>
            </a:bodyPr>
            <a:lstStyle/>
            <a:p>
              <a:pPr>
                <a:lnSpc>
                  <a:spcPts val="4160"/>
                </a:lnSpc>
              </a:pPr>
              <a:r>
                <a:rPr lang="en-US" sz="3200">
                  <a:solidFill>
                    <a:srgbClr val="FFFFFF"/>
                  </a:solidFill>
                  <a:latin typeface="Hammersmith One"/>
                </a:rPr>
                <a:t>Une succession de six phases dans un ordre linéaire précis et strict</a:t>
              </a:r>
            </a:p>
          </p:txBody>
        </p:sp>
        <p:sp>
          <p:nvSpPr>
            <p:cNvPr name="TextBox 7" id="7"/>
            <p:cNvSpPr txBox="true"/>
            <p:nvPr/>
          </p:nvSpPr>
          <p:spPr>
            <a:xfrm rot="0">
              <a:off x="0" y="-58632"/>
              <a:ext cx="14338009" cy="1750272"/>
            </a:xfrm>
            <a:prstGeom prst="rect">
              <a:avLst/>
            </a:prstGeom>
          </p:spPr>
          <p:txBody>
            <a:bodyPr anchor="t" rtlCol="false" tIns="0" lIns="0" bIns="0" rIns="0">
              <a:spAutoFit/>
            </a:bodyPr>
            <a:lstStyle/>
            <a:p>
              <a:pPr algn="l" marL="0" indent="0" lvl="0">
                <a:lnSpc>
                  <a:spcPts val="10659"/>
                </a:lnSpc>
                <a:spcBef>
                  <a:spcPct val="0"/>
                </a:spcBef>
              </a:pPr>
              <a:r>
                <a:rPr lang="en-US" sz="8199" spc="-163">
                  <a:solidFill>
                    <a:srgbClr val="FFFFFF"/>
                  </a:solidFill>
                  <a:latin typeface="Hammersmith One"/>
                </a:rPr>
                <a:t>Comment ça marche?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DAFw1_B4k0o</dc:identifier>
  <dcterms:modified xsi:type="dcterms:W3CDTF">2011-08-01T06:04:30Z</dcterms:modified>
  <cp:revision>1</cp:revision>
  <dc:title>Méthode Waterfall</dc:title>
</cp:coreProperties>
</file>